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8288000" cy="10287000"/>
  <p:notesSz cx="6858000" cy="9144000"/>
  <p:embeddedFontLst>
    <p:embeddedFont>
      <p:font typeface="Calibri" panose="020F0502020204030204" pitchFamily="34" charset="0"/>
      <p:regular r:id="rId50"/>
      <p:bold r:id="rId51"/>
      <p:italic r:id="rId52"/>
      <p:boldItalic r:id="rId53"/>
    </p:embeddedFont>
    <p:embeddedFont>
      <p:font typeface="Poppins Bold" panose="020B0604020202020204" charset="0"/>
      <p:regular r:id="rId54"/>
    </p:embeddedFont>
    <p:embeddedFont>
      <p:font typeface="Montserrat" panose="020B0604020202020204" charset="0"/>
      <p:regular r:id="rId55"/>
    </p:embeddedFont>
    <p:embeddedFont>
      <p:font typeface="Montserrat Bold" panose="020B0604020202020204" charset="0"/>
      <p:regular r:id="rId56"/>
    </p:embeddedFont>
    <p:embeddedFont>
      <p:font typeface="Poppins"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95918" autoAdjust="0"/>
  </p:normalViewPr>
  <p:slideViewPr>
    <p:cSldViewPr>
      <p:cViewPr varScale="1">
        <p:scale>
          <a:sx n="66" d="100"/>
          <a:sy n="66" d="100"/>
        </p:scale>
        <p:origin x="21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1.jpeg"/><Relationship Id="rId7" Type="http://schemas.openxmlformats.org/officeDocument/2006/relationships/image" Target="../media/image13.png"/><Relationship Id="rId12" Type="http://schemas.openxmlformats.org/officeDocument/2006/relationships/image" Target="../media/image12.sv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7.png"/><Relationship Id="rId5" Type="http://schemas.openxmlformats.org/officeDocument/2006/relationships/image" Target="../media/image5.svg"/><Relationship Id="rId10" Type="http://schemas.openxmlformats.org/officeDocument/2006/relationships/image" Target="../media/image23.svg"/><Relationship Id="rId4" Type="http://schemas.openxmlformats.org/officeDocument/2006/relationships/image" Target="../media/image3.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svg"/><Relationship Id="rId7"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2.svg"/><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image" Target="../media/image12.jpeg"/><Relationship Id="rId9"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2.svg"/><Relationship Id="rId3" Type="http://schemas.openxmlformats.org/officeDocument/2006/relationships/image" Target="../media/image11.jpeg"/><Relationship Id="rId7" Type="http://schemas.openxmlformats.org/officeDocument/2006/relationships/image" Target="../media/image1.png"/><Relationship Id="rId12"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3.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svg"/><Relationship Id="rId7" Type="http://schemas.openxmlformats.org/officeDocument/2006/relationships/image" Target="../media/image26.svg"/><Relationship Id="rId12"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2.svg"/><Relationship Id="rId5" Type="http://schemas.openxmlformats.org/officeDocument/2006/relationships/image" Target="../media/image15.jpe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8.svg"/></Relationships>
</file>

<file path=ppt/slides/_rels/slide1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2.svg"/><Relationship Id="rId4" Type="http://schemas.openxmlformats.org/officeDocument/2006/relationships/image" Target="../media/image1.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2.svg"/><Relationship Id="rId3" Type="http://schemas.openxmlformats.org/officeDocument/2006/relationships/image" Target="../media/image11.jpeg"/><Relationship Id="rId7" Type="http://schemas.openxmlformats.org/officeDocument/2006/relationships/image" Target="../media/image1.png"/><Relationship Id="rId12"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3.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21.svg"/></Relationships>
</file>

<file path=ppt/slides/_rels/slide3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35.png"/></Relationships>
</file>

<file path=ppt/slides/_rels/slide3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40.png"/></Relationships>
</file>

<file path=ppt/slides/_rels/slide3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2.svg"/><Relationship Id="rId3" Type="http://schemas.openxmlformats.org/officeDocument/2006/relationships/image" Target="../media/image11.jpeg"/><Relationship Id="rId7" Type="http://schemas.openxmlformats.org/officeDocument/2006/relationships/image" Target="../media/image1.png"/><Relationship Id="rId12"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3.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21.svg"/></Relationships>
</file>

<file path=ppt/slides/_rels/slide4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45.png"/></Relationships>
</file>

<file path=ppt/slides/_rels/slide4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47.png"/></Relationships>
</file>

<file path=ppt/slides/_rels/slide4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48.png"/></Relationships>
</file>

<file path=ppt/slides/_rels/slide4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49.png"/></Relationships>
</file>

<file path=ppt/slides/_rels/slide45.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50.png"/></Relationships>
</file>

<file path=ppt/slides/_rels/slide4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51.png"/></Relationships>
</file>

<file path=ppt/slides/_rels/slide4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31.sv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9.sv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67.sv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2.svg"/><Relationship Id="rId3" Type="http://schemas.openxmlformats.org/officeDocument/2006/relationships/image" Target="../media/image11.jpeg"/><Relationship Id="rId7" Type="http://schemas.openxmlformats.org/officeDocument/2006/relationships/image" Target="../media/image1.png"/><Relationship Id="rId12"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3.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2.svg"/><Relationship Id="rId3" Type="http://schemas.openxmlformats.org/officeDocument/2006/relationships/image" Target="../media/image11.jpeg"/><Relationship Id="rId7" Type="http://schemas.openxmlformats.org/officeDocument/2006/relationships/image" Target="../media/image1.png"/><Relationship Id="rId12"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3.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21.sv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2.svg"/><Relationship Id="rId3" Type="http://schemas.openxmlformats.org/officeDocument/2006/relationships/image" Target="../media/image11.jpeg"/><Relationship Id="rId7" Type="http://schemas.openxmlformats.org/officeDocument/2006/relationships/image" Target="../media/image1.png"/><Relationship Id="rId12"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23.svg"/><Relationship Id="rId5" Type="http://schemas.openxmlformats.org/officeDocument/2006/relationships/image" Target="../media/image5.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12.sv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png"/><Relationship Id="rId11" Type="http://schemas.openxmlformats.org/officeDocument/2006/relationships/image" Target="../media/image7.png"/><Relationship Id="rId5" Type="http://schemas.openxmlformats.org/officeDocument/2006/relationships/image" Target="../media/image12.jpeg"/><Relationship Id="rId10" Type="http://schemas.openxmlformats.org/officeDocument/2006/relationships/image" Target="../media/image23.svg"/><Relationship Id="rId4" Type="http://schemas.openxmlformats.org/officeDocument/2006/relationships/image" Target="../media/image5.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21.sv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2.svg"/><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image" Target="../media/image5.sv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rot="-2878779">
            <a:off x="-5053375" y="3380956"/>
            <a:ext cx="10897018" cy="10256818"/>
          </a:xfrm>
          <a:custGeom>
            <a:avLst/>
            <a:gdLst/>
            <a:ahLst/>
            <a:cxnLst/>
            <a:rect l="l" t="t" r="r" b="b"/>
            <a:pathLst>
              <a:path w="10897018" h="10256818">
                <a:moveTo>
                  <a:pt x="0" y="0"/>
                </a:moveTo>
                <a:lnTo>
                  <a:pt x="10897018" y="0"/>
                </a:lnTo>
                <a:lnTo>
                  <a:pt x="10897018" y="10256818"/>
                </a:lnTo>
                <a:lnTo>
                  <a:pt x="0" y="10256818"/>
                </a:lnTo>
                <a:lnTo>
                  <a:pt x="0" y="0"/>
                </a:lnTo>
                <a:close/>
              </a:path>
            </a:pathLst>
          </a:custGeom>
          <a:blipFill>
            <a:blip r:embed="rId2">
              <a:alphaModFix amt="16000"/>
            </a:blip>
            <a:stretch>
              <a:fillRect/>
            </a:stretch>
          </a:blipFill>
        </p:spPr>
      </p:sp>
      <p:sp>
        <p:nvSpPr>
          <p:cNvPr id="3" name="Freeform 3"/>
          <p:cNvSpPr/>
          <p:nvPr/>
        </p:nvSpPr>
        <p:spPr>
          <a:xfrm>
            <a:off x="-127957" y="6437438"/>
            <a:ext cx="4365213" cy="3579475"/>
          </a:xfrm>
          <a:custGeom>
            <a:avLst/>
            <a:gdLst/>
            <a:ahLst/>
            <a:cxnLst/>
            <a:rect l="l" t="t" r="r" b="b"/>
            <a:pathLst>
              <a:path w="4365213" h="3579475">
                <a:moveTo>
                  <a:pt x="0" y="0"/>
                </a:moveTo>
                <a:lnTo>
                  <a:pt x="4365213" y="0"/>
                </a:lnTo>
                <a:lnTo>
                  <a:pt x="4365213" y="3579475"/>
                </a:lnTo>
                <a:lnTo>
                  <a:pt x="0" y="357947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rot="-3494918">
            <a:off x="15025635" y="5712594"/>
            <a:ext cx="7156471" cy="7091412"/>
          </a:xfrm>
          <a:custGeom>
            <a:avLst/>
            <a:gdLst/>
            <a:ahLst/>
            <a:cxnLst/>
            <a:rect l="l" t="t" r="r" b="b"/>
            <a:pathLst>
              <a:path w="7156471" h="7091412">
                <a:moveTo>
                  <a:pt x="0" y="0"/>
                </a:moveTo>
                <a:lnTo>
                  <a:pt x="7156470" y="0"/>
                </a:lnTo>
                <a:lnTo>
                  <a:pt x="7156470" y="7091412"/>
                </a:lnTo>
                <a:lnTo>
                  <a:pt x="0" y="709141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5" name="Group 5"/>
          <p:cNvGrpSpPr/>
          <p:nvPr/>
        </p:nvGrpSpPr>
        <p:grpSpPr>
          <a:xfrm>
            <a:off x="0" y="8142371"/>
            <a:ext cx="18288000" cy="2144629"/>
            <a:chOff x="0" y="0"/>
            <a:chExt cx="24384000" cy="2859505"/>
          </a:xfrm>
        </p:grpSpPr>
        <p:pic>
          <p:nvPicPr>
            <p:cNvPr id="6" name="Picture 6"/>
            <p:cNvPicPr>
              <a:picLocks noChangeAspect="1"/>
            </p:cNvPicPr>
            <p:nvPr/>
          </p:nvPicPr>
          <p:blipFill>
            <a:blip r:embed="rId7"/>
            <a:srcRect t="57846" b="34325"/>
            <a:stretch>
              <a:fillRect/>
            </a:stretch>
          </p:blipFill>
          <p:spPr>
            <a:xfrm>
              <a:off x="0" y="0"/>
              <a:ext cx="24384000" cy="2859505"/>
            </a:xfrm>
            <a:prstGeom prst="rect">
              <a:avLst/>
            </a:prstGeom>
          </p:spPr>
        </p:pic>
      </p:grpSp>
      <p:sp>
        <p:nvSpPr>
          <p:cNvPr id="7" name="AutoShape 7"/>
          <p:cNvSpPr/>
          <p:nvPr/>
        </p:nvSpPr>
        <p:spPr>
          <a:xfrm rot="-5400000">
            <a:off x="3405672" y="3908004"/>
            <a:ext cx="5039818" cy="0"/>
          </a:xfrm>
          <a:prstGeom prst="line">
            <a:avLst/>
          </a:prstGeom>
          <a:ln w="19050" cap="flat">
            <a:solidFill>
              <a:srgbClr val="5B5C38"/>
            </a:solidFill>
            <a:prstDash val="solid"/>
            <a:headEnd type="none" w="sm" len="sm"/>
            <a:tailEnd type="none" w="sm" len="sm"/>
          </a:ln>
        </p:spPr>
      </p:sp>
      <p:sp>
        <p:nvSpPr>
          <p:cNvPr id="8" name="Freeform 8"/>
          <p:cNvSpPr/>
          <p:nvPr/>
        </p:nvSpPr>
        <p:spPr>
          <a:xfrm>
            <a:off x="1783618" y="2499098"/>
            <a:ext cx="2649130" cy="3174339"/>
          </a:xfrm>
          <a:custGeom>
            <a:avLst/>
            <a:gdLst/>
            <a:ahLst/>
            <a:cxnLst/>
            <a:rect l="l" t="t" r="r" b="b"/>
            <a:pathLst>
              <a:path w="2649130" h="3174339">
                <a:moveTo>
                  <a:pt x="0" y="0"/>
                </a:moveTo>
                <a:lnTo>
                  <a:pt x="2649130" y="0"/>
                </a:lnTo>
                <a:lnTo>
                  <a:pt x="2649130" y="3174339"/>
                </a:lnTo>
                <a:lnTo>
                  <a:pt x="0" y="3174339"/>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9" name="Freeform 9"/>
          <p:cNvSpPr/>
          <p:nvPr/>
        </p:nvSpPr>
        <p:spPr>
          <a:xfrm>
            <a:off x="10015018" y="-6170551"/>
            <a:ext cx="10897018" cy="10256818"/>
          </a:xfrm>
          <a:custGeom>
            <a:avLst/>
            <a:gdLst/>
            <a:ahLst/>
            <a:cxnLst/>
            <a:rect l="l" t="t" r="r" b="b"/>
            <a:pathLst>
              <a:path w="10897018" h="10256818">
                <a:moveTo>
                  <a:pt x="0" y="0"/>
                </a:moveTo>
                <a:lnTo>
                  <a:pt x="10897018" y="0"/>
                </a:lnTo>
                <a:lnTo>
                  <a:pt x="10897018" y="10256818"/>
                </a:lnTo>
                <a:lnTo>
                  <a:pt x="0" y="10256818"/>
                </a:lnTo>
                <a:lnTo>
                  <a:pt x="0" y="0"/>
                </a:lnTo>
                <a:close/>
              </a:path>
            </a:pathLst>
          </a:custGeom>
          <a:blipFill>
            <a:blip r:embed="rId2">
              <a:alphaModFix amt="16000"/>
            </a:blip>
            <a:stretch>
              <a:fillRect/>
            </a:stretch>
          </a:blipFill>
        </p:spPr>
      </p:sp>
      <p:sp>
        <p:nvSpPr>
          <p:cNvPr id="10" name="Freeform 10"/>
          <p:cNvSpPr/>
          <p:nvPr/>
        </p:nvSpPr>
        <p:spPr>
          <a:xfrm>
            <a:off x="12700810" y="-1790612"/>
            <a:ext cx="4345010" cy="4289710"/>
          </a:xfrm>
          <a:custGeom>
            <a:avLst/>
            <a:gdLst/>
            <a:ahLst/>
            <a:cxnLst/>
            <a:rect l="l" t="t" r="r" b="b"/>
            <a:pathLst>
              <a:path w="4345010" h="4289710">
                <a:moveTo>
                  <a:pt x="0" y="0"/>
                </a:moveTo>
                <a:lnTo>
                  <a:pt x="4345009" y="0"/>
                </a:lnTo>
                <a:lnTo>
                  <a:pt x="4345009" y="4289710"/>
                </a:lnTo>
                <a:lnTo>
                  <a:pt x="0" y="428971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1" name="TextBox 11"/>
          <p:cNvSpPr txBox="1"/>
          <p:nvPr/>
        </p:nvSpPr>
        <p:spPr>
          <a:xfrm>
            <a:off x="6819483" y="2428648"/>
            <a:ext cx="11087516" cy="3004027"/>
          </a:xfrm>
          <a:prstGeom prst="rect">
            <a:avLst/>
          </a:prstGeom>
        </p:spPr>
        <p:txBody>
          <a:bodyPr wrap="square" lIns="0" tIns="0" rIns="0" bIns="0" rtlCol="0" anchor="t">
            <a:spAutoFit/>
          </a:bodyPr>
          <a:lstStyle/>
          <a:p>
            <a:pPr>
              <a:lnSpc>
                <a:spcPts val="12055"/>
              </a:lnSpc>
            </a:pPr>
            <a:r>
              <a:rPr lang="en-IN" sz="9600" b="1" dirty="0">
                <a:solidFill>
                  <a:srgbClr val="000000"/>
                </a:solidFill>
                <a:effectLst/>
                <a:latin typeface="Times New Roman" panose="02020603050405020304" pitchFamily="18" charset="0"/>
                <a:cs typeface="Times New Roman" panose="02020603050405020304" pitchFamily="18" charset="0"/>
              </a:rPr>
              <a:t> Online Food Delivery System</a:t>
            </a:r>
            <a:endParaRPr lang="en-US" sz="11373" b="1" dirty="0">
              <a:solidFill>
                <a:srgbClr val="43521A"/>
              </a:solidFill>
              <a:latin typeface="Times New Roman" panose="02020603050405020304" pitchFamily="18" charset="0"/>
              <a:cs typeface="Times New Roman" panose="02020603050405020304" pitchFamily="18" charset="0"/>
            </a:endParaRPr>
          </a:p>
        </p:txBody>
      </p:sp>
      <p:sp>
        <p:nvSpPr>
          <p:cNvPr id="12" name="TextBox 12"/>
          <p:cNvSpPr txBox="1"/>
          <p:nvPr/>
        </p:nvSpPr>
        <p:spPr>
          <a:xfrm>
            <a:off x="6867109" y="5773817"/>
            <a:ext cx="6649290" cy="635000"/>
          </a:xfrm>
          <a:prstGeom prst="rect">
            <a:avLst/>
          </a:prstGeom>
        </p:spPr>
        <p:txBody>
          <a:bodyPr lIns="0" tIns="0" rIns="0" bIns="0" rtlCol="0" anchor="t">
            <a:spAutoFit/>
          </a:bodyPr>
          <a:lstStyle/>
          <a:p>
            <a:pPr>
              <a:lnSpc>
                <a:spcPts val="4900"/>
              </a:lnSpc>
            </a:pPr>
            <a:r>
              <a:rPr lang="en-US" sz="3500" dirty="0">
                <a:solidFill>
                  <a:srgbClr val="000000"/>
                </a:solidFill>
                <a:latin typeface="Poppins"/>
              </a:rPr>
              <a:t>232-JAVASL .GROUP-5</a:t>
            </a:r>
          </a:p>
        </p:txBody>
      </p:sp>
      <p:sp>
        <p:nvSpPr>
          <p:cNvPr id="13" name="TextBox 13"/>
          <p:cNvSpPr txBox="1"/>
          <p:nvPr/>
        </p:nvSpPr>
        <p:spPr>
          <a:xfrm>
            <a:off x="6920173" y="1311896"/>
            <a:ext cx="2839974" cy="542925"/>
          </a:xfrm>
          <a:prstGeom prst="rect">
            <a:avLst/>
          </a:prstGeom>
        </p:spPr>
        <p:txBody>
          <a:bodyPr lIns="0" tIns="0" rIns="0" bIns="0" rtlCol="0" anchor="t">
            <a:spAutoFit/>
          </a:bodyPr>
          <a:lstStyle/>
          <a:p>
            <a:pPr>
              <a:lnSpc>
                <a:spcPts val="4200"/>
              </a:lnSpc>
            </a:pPr>
            <a:r>
              <a:rPr lang="en-US" sz="3000">
                <a:solidFill>
                  <a:srgbClr val="000000"/>
                </a:solidFill>
                <a:latin typeface="Poppins"/>
              </a:rPr>
              <a:t>18/12/2023</a:t>
            </a:r>
          </a:p>
        </p:txBody>
      </p:sp>
      <p:sp>
        <p:nvSpPr>
          <p:cNvPr id="14" name="Freeform 14"/>
          <p:cNvSpPr/>
          <p:nvPr/>
        </p:nvSpPr>
        <p:spPr>
          <a:xfrm>
            <a:off x="13838878" y="6764582"/>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5" name="Freeform 15"/>
          <p:cNvSpPr/>
          <p:nvPr/>
        </p:nvSpPr>
        <p:spPr>
          <a:xfrm>
            <a:off x="-5054264" y="642956"/>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grpSp>
        <p:nvGrpSpPr>
          <p:cNvPr id="2" name="Group 2"/>
          <p:cNvGrpSpPr/>
          <p:nvPr/>
        </p:nvGrpSpPr>
        <p:grpSpPr>
          <a:xfrm>
            <a:off x="10415687" y="1546414"/>
            <a:ext cx="6507408" cy="1188085"/>
            <a:chOff x="0" y="0"/>
            <a:chExt cx="8676544" cy="1584114"/>
          </a:xfrm>
        </p:grpSpPr>
        <p:pic>
          <p:nvPicPr>
            <p:cNvPr id="3" name="Picture 3"/>
            <p:cNvPicPr>
              <a:picLocks noChangeAspect="1"/>
            </p:cNvPicPr>
            <p:nvPr/>
          </p:nvPicPr>
          <p:blipFill>
            <a:blip r:embed="rId2"/>
            <a:srcRect t="36298" b="36298"/>
            <a:stretch>
              <a:fillRect/>
            </a:stretch>
          </p:blipFill>
          <p:spPr>
            <a:xfrm>
              <a:off x="0" y="0"/>
              <a:ext cx="8676544" cy="1584114"/>
            </a:xfrm>
            <a:prstGeom prst="rect">
              <a:avLst/>
            </a:prstGeom>
          </p:spPr>
        </p:pic>
      </p:grpSp>
      <p:grpSp>
        <p:nvGrpSpPr>
          <p:cNvPr id="4" name="Group 4"/>
          <p:cNvGrpSpPr/>
          <p:nvPr/>
        </p:nvGrpSpPr>
        <p:grpSpPr>
          <a:xfrm>
            <a:off x="10415687" y="3071848"/>
            <a:ext cx="2647670" cy="5668738"/>
            <a:chOff x="0" y="0"/>
            <a:chExt cx="3530227" cy="7558317"/>
          </a:xfrm>
        </p:grpSpPr>
        <p:pic>
          <p:nvPicPr>
            <p:cNvPr id="5" name="Picture 5"/>
            <p:cNvPicPr>
              <a:picLocks noChangeAspect="1"/>
            </p:cNvPicPr>
            <p:nvPr/>
          </p:nvPicPr>
          <p:blipFill>
            <a:blip r:embed="rId3"/>
            <a:srcRect l="34411" r="34411"/>
            <a:stretch>
              <a:fillRect/>
            </a:stretch>
          </p:blipFill>
          <p:spPr>
            <a:xfrm>
              <a:off x="0" y="0"/>
              <a:ext cx="3530227" cy="7558317"/>
            </a:xfrm>
            <a:prstGeom prst="rect">
              <a:avLst/>
            </a:prstGeom>
          </p:spPr>
        </p:pic>
      </p:grpSp>
      <p:sp>
        <p:nvSpPr>
          <p:cNvPr id="6" name="Freeform 6"/>
          <p:cNvSpPr/>
          <p:nvPr/>
        </p:nvSpPr>
        <p:spPr>
          <a:xfrm rot="-3494918">
            <a:off x="14085872" y="5418174"/>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13286685" y="3071848"/>
            <a:ext cx="3636410" cy="5668738"/>
            <a:chOff x="0" y="0"/>
            <a:chExt cx="4848547" cy="7558317"/>
          </a:xfrm>
        </p:grpSpPr>
        <p:pic>
          <p:nvPicPr>
            <p:cNvPr id="8" name="Picture 8"/>
            <p:cNvPicPr>
              <a:picLocks noChangeAspect="1"/>
            </p:cNvPicPr>
            <p:nvPr/>
          </p:nvPicPr>
          <p:blipFill>
            <a:blip r:embed="rId6"/>
            <a:srcRect l="1858" r="1858"/>
            <a:stretch>
              <a:fillRect/>
            </a:stretch>
          </p:blipFill>
          <p:spPr>
            <a:xfrm>
              <a:off x="0" y="0"/>
              <a:ext cx="4848547" cy="7558317"/>
            </a:xfrm>
            <a:prstGeom prst="rect">
              <a:avLst/>
            </a:prstGeom>
          </p:spPr>
        </p:pic>
      </p:grpSp>
      <p:sp>
        <p:nvSpPr>
          <p:cNvPr id="9" name="Freeform 9"/>
          <p:cNvSpPr/>
          <p:nvPr/>
        </p:nvSpPr>
        <p:spPr>
          <a:xfrm>
            <a:off x="1465594" y="7579639"/>
            <a:ext cx="6484642" cy="4114800"/>
          </a:xfrm>
          <a:custGeom>
            <a:avLst/>
            <a:gdLst/>
            <a:ahLst/>
            <a:cxnLst/>
            <a:rect l="l" t="t" r="r" b="b"/>
            <a:pathLst>
              <a:path w="6484642" h="4114800">
                <a:moveTo>
                  <a:pt x="0" y="0"/>
                </a:moveTo>
                <a:lnTo>
                  <a:pt x="6484641" y="0"/>
                </a:lnTo>
                <a:lnTo>
                  <a:pt x="6484641" y="4114800"/>
                </a:lnTo>
                <a:lnTo>
                  <a:pt x="0" y="41148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7127899" y="-51387"/>
            <a:ext cx="2876746" cy="2160175"/>
          </a:xfrm>
          <a:custGeom>
            <a:avLst/>
            <a:gdLst/>
            <a:ahLst/>
            <a:cxnLst/>
            <a:rect l="l" t="t" r="r" b="b"/>
            <a:pathLst>
              <a:path w="2876746" h="2160175">
                <a:moveTo>
                  <a:pt x="0" y="0"/>
                </a:moveTo>
                <a:lnTo>
                  <a:pt x="2876746" y="0"/>
                </a:lnTo>
                <a:lnTo>
                  <a:pt x="2876746" y="2160174"/>
                </a:lnTo>
                <a:lnTo>
                  <a:pt x="0" y="216017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1" name="Freeform 11"/>
          <p:cNvSpPr/>
          <p:nvPr/>
        </p:nvSpPr>
        <p:spPr>
          <a:xfrm>
            <a:off x="-3208302" y="458359"/>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2" name="TextBox 12"/>
          <p:cNvSpPr txBox="1"/>
          <p:nvPr/>
        </p:nvSpPr>
        <p:spPr>
          <a:xfrm>
            <a:off x="1028700" y="3762375"/>
            <a:ext cx="8373131" cy="481012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Poppins"/>
              </a:rPr>
              <a:t>In particular, a relational database is a digital store collecting data and organizing it according to the relational model. In this model, tables consist of rows and columns, and relationships between data elements all follow a strict logical structure. An RDBMS is simply the set of software tools used to actually implement, manage, and query such a database.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rot="-3494918">
            <a:off x="14085872" y="5418174"/>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3286685" y="3071848"/>
            <a:ext cx="3636410" cy="5668738"/>
            <a:chOff x="0" y="0"/>
            <a:chExt cx="4848547" cy="7558317"/>
          </a:xfrm>
        </p:grpSpPr>
        <p:pic>
          <p:nvPicPr>
            <p:cNvPr id="4" name="Picture 4"/>
            <p:cNvPicPr>
              <a:picLocks noChangeAspect="1"/>
            </p:cNvPicPr>
            <p:nvPr/>
          </p:nvPicPr>
          <p:blipFill>
            <a:blip r:embed="rId4"/>
            <a:srcRect l="1858" r="1858"/>
            <a:stretch>
              <a:fillRect/>
            </a:stretch>
          </p:blipFill>
          <p:spPr>
            <a:xfrm>
              <a:off x="0" y="0"/>
              <a:ext cx="4848547" cy="7558317"/>
            </a:xfrm>
            <a:prstGeom prst="rect">
              <a:avLst/>
            </a:prstGeom>
          </p:spPr>
        </p:pic>
      </p:grpSp>
      <p:sp>
        <p:nvSpPr>
          <p:cNvPr id="5" name="Freeform 5"/>
          <p:cNvSpPr/>
          <p:nvPr/>
        </p:nvSpPr>
        <p:spPr>
          <a:xfrm rot="-713748">
            <a:off x="-6157485" y="-2323623"/>
            <a:ext cx="13554378" cy="12758059"/>
          </a:xfrm>
          <a:custGeom>
            <a:avLst/>
            <a:gdLst/>
            <a:ahLst/>
            <a:cxnLst/>
            <a:rect l="l" t="t" r="r" b="b"/>
            <a:pathLst>
              <a:path w="13554378" h="12758059">
                <a:moveTo>
                  <a:pt x="0" y="0"/>
                </a:moveTo>
                <a:lnTo>
                  <a:pt x="13554378" y="0"/>
                </a:lnTo>
                <a:lnTo>
                  <a:pt x="13554378" y="12758059"/>
                </a:lnTo>
                <a:lnTo>
                  <a:pt x="0" y="12758059"/>
                </a:lnTo>
                <a:lnTo>
                  <a:pt x="0" y="0"/>
                </a:lnTo>
                <a:close/>
              </a:path>
            </a:pathLst>
          </a:custGeom>
          <a:blipFill>
            <a:blip r:embed="rId5">
              <a:alphaModFix amt="16000"/>
            </a:blip>
            <a:stretch>
              <a:fillRect/>
            </a:stretch>
          </a:blipFill>
        </p:spPr>
      </p:sp>
      <p:sp>
        <p:nvSpPr>
          <p:cNvPr id="6" name="Freeform 6"/>
          <p:cNvSpPr/>
          <p:nvPr/>
        </p:nvSpPr>
        <p:spPr>
          <a:xfrm>
            <a:off x="1465594" y="7579639"/>
            <a:ext cx="6484642" cy="4114800"/>
          </a:xfrm>
          <a:custGeom>
            <a:avLst/>
            <a:gdLst/>
            <a:ahLst/>
            <a:cxnLst/>
            <a:rect l="l" t="t" r="r" b="b"/>
            <a:pathLst>
              <a:path w="6484642" h="4114800">
                <a:moveTo>
                  <a:pt x="0" y="0"/>
                </a:moveTo>
                <a:lnTo>
                  <a:pt x="6484641" y="0"/>
                </a:lnTo>
                <a:lnTo>
                  <a:pt x="6484641"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7127899" y="-51387"/>
            <a:ext cx="2876746" cy="2160175"/>
          </a:xfrm>
          <a:custGeom>
            <a:avLst/>
            <a:gdLst/>
            <a:ahLst/>
            <a:cxnLst/>
            <a:rect l="l" t="t" r="r" b="b"/>
            <a:pathLst>
              <a:path w="2876746" h="2160175">
                <a:moveTo>
                  <a:pt x="0" y="0"/>
                </a:moveTo>
                <a:lnTo>
                  <a:pt x="2876746" y="0"/>
                </a:lnTo>
                <a:lnTo>
                  <a:pt x="2876746" y="2160174"/>
                </a:lnTo>
                <a:lnTo>
                  <a:pt x="0" y="216017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3208302" y="458359"/>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9" name="TextBox 9"/>
          <p:cNvSpPr txBox="1"/>
          <p:nvPr/>
        </p:nvSpPr>
        <p:spPr>
          <a:xfrm>
            <a:off x="619704" y="1152525"/>
            <a:ext cx="11300470" cy="1245870"/>
          </a:xfrm>
          <a:prstGeom prst="rect">
            <a:avLst/>
          </a:prstGeom>
        </p:spPr>
        <p:txBody>
          <a:bodyPr lIns="0" tIns="0" rIns="0" bIns="0" rtlCol="0" anchor="t">
            <a:spAutoFit/>
          </a:bodyPr>
          <a:lstStyle/>
          <a:p>
            <a:pPr>
              <a:lnSpc>
                <a:spcPts val="9540"/>
              </a:lnSpc>
            </a:pPr>
            <a:r>
              <a:rPr lang="en-US" sz="9000">
                <a:solidFill>
                  <a:srgbClr val="43521A"/>
                </a:solidFill>
                <a:latin typeface="Montserrat Bold"/>
              </a:rPr>
              <a:t>Postman overview</a:t>
            </a:r>
          </a:p>
        </p:txBody>
      </p:sp>
      <p:sp>
        <p:nvSpPr>
          <p:cNvPr id="10" name="TextBox 10"/>
          <p:cNvSpPr txBox="1"/>
          <p:nvPr/>
        </p:nvSpPr>
        <p:spPr>
          <a:xfrm>
            <a:off x="1465594" y="3332010"/>
            <a:ext cx="11122094" cy="4810125"/>
          </a:xfrm>
          <a:prstGeom prst="rect">
            <a:avLst/>
          </a:prstGeom>
        </p:spPr>
        <p:txBody>
          <a:bodyPr lIns="0" tIns="0" rIns="0" bIns="0" rtlCol="0" anchor="t">
            <a:spAutoFit/>
          </a:bodyPr>
          <a:lstStyle/>
          <a:p>
            <a:pPr algn="just">
              <a:lnSpc>
                <a:spcPts val="4200"/>
              </a:lnSpc>
            </a:pPr>
            <a:r>
              <a:rPr lang="en-US" sz="3000">
                <a:solidFill>
                  <a:srgbClr val="000000"/>
                </a:solidFill>
                <a:latin typeface="Poppins"/>
              </a:rPr>
              <a:t>•Postman is an API platform for building and using APIs. Postman simplifies each step of the API lifecycle and streamlines collaboration so you can create better APIs—faster.</a:t>
            </a:r>
          </a:p>
          <a:p>
            <a:pPr algn="just">
              <a:lnSpc>
                <a:spcPts val="4200"/>
              </a:lnSpc>
            </a:pPr>
            <a:r>
              <a:rPr lang="en-US" sz="3000">
                <a:solidFill>
                  <a:srgbClr val="000000"/>
                </a:solidFill>
                <a:latin typeface="Poppins"/>
              </a:rPr>
              <a:t>•Postman's features simplify each step of building an API and streamline collaboration to help create better APIs—faster. More than 30 million developers and 500,000 organizations across the globe use Postman today.</a:t>
            </a:r>
          </a:p>
          <a:p>
            <a:pPr algn="just">
              <a:lnSpc>
                <a:spcPts val="4200"/>
              </a:lnSpc>
            </a:pPr>
            <a:endParaRPr lang="en-US" sz="3000">
              <a:solidFill>
                <a:srgbClr val="000000"/>
              </a:solidFill>
              <a:latin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grpSp>
        <p:nvGrpSpPr>
          <p:cNvPr id="2" name="Group 2"/>
          <p:cNvGrpSpPr/>
          <p:nvPr/>
        </p:nvGrpSpPr>
        <p:grpSpPr>
          <a:xfrm>
            <a:off x="10415687" y="1546414"/>
            <a:ext cx="6507408" cy="1188085"/>
            <a:chOff x="0" y="0"/>
            <a:chExt cx="8676544" cy="1584114"/>
          </a:xfrm>
        </p:grpSpPr>
        <p:pic>
          <p:nvPicPr>
            <p:cNvPr id="3" name="Picture 3"/>
            <p:cNvPicPr>
              <a:picLocks noChangeAspect="1"/>
            </p:cNvPicPr>
            <p:nvPr/>
          </p:nvPicPr>
          <p:blipFill>
            <a:blip r:embed="rId2"/>
            <a:srcRect t="36298" b="36298"/>
            <a:stretch>
              <a:fillRect/>
            </a:stretch>
          </p:blipFill>
          <p:spPr>
            <a:xfrm>
              <a:off x="0" y="0"/>
              <a:ext cx="8676544" cy="1584114"/>
            </a:xfrm>
            <a:prstGeom prst="rect">
              <a:avLst/>
            </a:prstGeom>
          </p:spPr>
        </p:pic>
      </p:grpSp>
      <p:grpSp>
        <p:nvGrpSpPr>
          <p:cNvPr id="4" name="Group 4"/>
          <p:cNvGrpSpPr/>
          <p:nvPr/>
        </p:nvGrpSpPr>
        <p:grpSpPr>
          <a:xfrm>
            <a:off x="10415687" y="3071848"/>
            <a:ext cx="2647670" cy="5668738"/>
            <a:chOff x="0" y="0"/>
            <a:chExt cx="3530227" cy="7558317"/>
          </a:xfrm>
        </p:grpSpPr>
        <p:pic>
          <p:nvPicPr>
            <p:cNvPr id="5" name="Picture 5"/>
            <p:cNvPicPr>
              <a:picLocks noChangeAspect="1"/>
            </p:cNvPicPr>
            <p:nvPr/>
          </p:nvPicPr>
          <p:blipFill>
            <a:blip r:embed="rId3"/>
            <a:srcRect l="34411" r="34411"/>
            <a:stretch>
              <a:fillRect/>
            </a:stretch>
          </p:blipFill>
          <p:spPr>
            <a:xfrm>
              <a:off x="0" y="0"/>
              <a:ext cx="3530227" cy="7558317"/>
            </a:xfrm>
            <a:prstGeom prst="rect">
              <a:avLst/>
            </a:prstGeom>
          </p:spPr>
        </p:pic>
      </p:grpSp>
      <p:sp>
        <p:nvSpPr>
          <p:cNvPr id="6" name="Freeform 6"/>
          <p:cNvSpPr/>
          <p:nvPr/>
        </p:nvSpPr>
        <p:spPr>
          <a:xfrm rot="-3494918">
            <a:off x="14085872" y="5418174"/>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13286685" y="3071848"/>
            <a:ext cx="3636410" cy="5668738"/>
            <a:chOff x="0" y="0"/>
            <a:chExt cx="4848547" cy="7558317"/>
          </a:xfrm>
        </p:grpSpPr>
        <p:pic>
          <p:nvPicPr>
            <p:cNvPr id="8" name="Picture 8"/>
            <p:cNvPicPr>
              <a:picLocks noChangeAspect="1"/>
            </p:cNvPicPr>
            <p:nvPr/>
          </p:nvPicPr>
          <p:blipFill>
            <a:blip r:embed="rId6"/>
            <a:srcRect l="1858" r="1858"/>
            <a:stretch>
              <a:fillRect/>
            </a:stretch>
          </p:blipFill>
          <p:spPr>
            <a:xfrm>
              <a:off x="0" y="0"/>
              <a:ext cx="4848547" cy="7558317"/>
            </a:xfrm>
            <a:prstGeom prst="rect">
              <a:avLst/>
            </a:prstGeom>
          </p:spPr>
        </p:pic>
      </p:grpSp>
      <p:sp>
        <p:nvSpPr>
          <p:cNvPr id="9" name="Freeform 9"/>
          <p:cNvSpPr/>
          <p:nvPr/>
        </p:nvSpPr>
        <p:spPr>
          <a:xfrm rot="-713748">
            <a:off x="-4308070" y="-2730059"/>
            <a:ext cx="13554378" cy="12758059"/>
          </a:xfrm>
          <a:custGeom>
            <a:avLst/>
            <a:gdLst/>
            <a:ahLst/>
            <a:cxnLst/>
            <a:rect l="l" t="t" r="r" b="b"/>
            <a:pathLst>
              <a:path w="13554378" h="12758059">
                <a:moveTo>
                  <a:pt x="0" y="0"/>
                </a:moveTo>
                <a:lnTo>
                  <a:pt x="13554378" y="0"/>
                </a:lnTo>
                <a:lnTo>
                  <a:pt x="13554378" y="12758059"/>
                </a:lnTo>
                <a:lnTo>
                  <a:pt x="0" y="12758059"/>
                </a:lnTo>
                <a:lnTo>
                  <a:pt x="0" y="0"/>
                </a:lnTo>
                <a:close/>
              </a:path>
            </a:pathLst>
          </a:custGeom>
          <a:blipFill>
            <a:blip r:embed="rId7">
              <a:alphaModFix amt="16000"/>
            </a:blip>
            <a:stretch>
              <a:fillRect/>
            </a:stretch>
          </a:blipFill>
        </p:spPr>
      </p:sp>
      <p:sp>
        <p:nvSpPr>
          <p:cNvPr id="10" name="Freeform 10"/>
          <p:cNvSpPr/>
          <p:nvPr/>
        </p:nvSpPr>
        <p:spPr>
          <a:xfrm>
            <a:off x="1465594" y="7579639"/>
            <a:ext cx="6484642" cy="4114800"/>
          </a:xfrm>
          <a:custGeom>
            <a:avLst/>
            <a:gdLst/>
            <a:ahLst/>
            <a:cxnLst/>
            <a:rect l="l" t="t" r="r" b="b"/>
            <a:pathLst>
              <a:path w="6484642" h="4114800">
                <a:moveTo>
                  <a:pt x="0" y="0"/>
                </a:moveTo>
                <a:lnTo>
                  <a:pt x="6484641" y="0"/>
                </a:lnTo>
                <a:lnTo>
                  <a:pt x="6484641"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7127899" y="-51387"/>
            <a:ext cx="2876746" cy="2160175"/>
          </a:xfrm>
          <a:custGeom>
            <a:avLst/>
            <a:gdLst/>
            <a:ahLst/>
            <a:cxnLst/>
            <a:rect l="l" t="t" r="r" b="b"/>
            <a:pathLst>
              <a:path w="2876746" h="2160175">
                <a:moveTo>
                  <a:pt x="0" y="0"/>
                </a:moveTo>
                <a:lnTo>
                  <a:pt x="2876746" y="0"/>
                </a:lnTo>
                <a:lnTo>
                  <a:pt x="2876746" y="2160174"/>
                </a:lnTo>
                <a:lnTo>
                  <a:pt x="0" y="21601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3208302" y="458359"/>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3" name="TextBox 13"/>
          <p:cNvSpPr txBox="1"/>
          <p:nvPr/>
        </p:nvSpPr>
        <p:spPr>
          <a:xfrm>
            <a:off x="449298" y="1826127"/>
            <a:ext cx="7770258" cy="1245870"/>
          </a:xfrm>
          <a:prstGeom prst="rect">
            <a:avLst/>
          </a:prstGeom>
        </p:spPr>
        <p:txBody>
          <a:bodyPr lIns="0" tIns="0" rIns="0" bIns="0" rtlCol="0" anchor="t">
            <a:spAutoFit/>
          </a:bodyPr>
          <a:lstStyle/>
          <a:p>
            <a:pPr>
              <a:lnSpc>
                <a:spcPts val="9540"/>
              </a:lnSpc>
            </a:pPr>
            <a:r>
              <a:rPr lang="en-US" sz="9000">
                <a:solidFill>
                  <a:srgbClr val="43521A"/>
                </a:solidFill>
                <a:latin typeface="Montserrat Bold"/>
              </a:rPr>
              <a:t>Introduction</a:t>
            </a:r>
          </a:p>
        </p:txBody>
      </p:sp>
      <p:sp>
        <p:nvSpPr>
          <p:cNvPr id="14" name="TextBox 14"/>
          <p:cNvSpPr txBox="1"/>
          <p:nvPr/>
        </p:nvSpPr>
        <p:spPr>
          <a:xfrm>
            <a:off x="1465594" y="3332010"/>
            <a:ext cx="6753962" cy="4847481"/>
          </a:xfrm>
          <a:prstGeom prst="rect">
            <a:avLst/>
          </a:prstGeom>
        </p:spPr>
        <p:txBody>
          <a:bodyPr lIns="0" tIns="0" rIns="0" bIns="0" rtlCol="0" anchor="t">
            <a:spAutoFit/>
          </a:bodyPr>
          <a:lstStyle/>
          <a:p>
            <a:pPr>
              <a:lnSpc>
                <a:spcPts val="4200"/>
              </a:lnSpc>
            </a:pPr>
            <a:r>
              <a:rPr lang="en-US" sz="3000" dirty="0" smtClean="0">
                <a:solidFill>
                  <a:srgbClr val="000000"/>
                </a:solidFill>
                <a:latin typeface="Poppins"/>
              </a:rPr>
              <a:t>•</a:t>
            </a:r>
            <a:r>
              <a:rPr lang="en-US" sz="3000" dirty="0" smtClean="0">
                <a:solidFill>
                  <a:srgbClr val="000000"/>
                </a:solidFill>
                <a:latin typeface="Poppins"/>
              </a:rPr>
              <a:t>Home Chef Oasis</a:t>
            </a:r>
            <a:r>
              <a:rPr lang="en-US" sz="3000" dirty="0" smtClean="0">
                <a:solidFill>
                  <a:srgbClr val="000000"/>
                </a:solidFill>
                <a:latin typeface="Poppins"/>
              </a:rPr>
              <a:t> </a:t>
            </a:r>
            <a:r>
              <a:rPr lang="en-US" sz="3000" dirty="0">
                <a:solidFill>
                  <a:srgbClr val="000000"/>
                </a:solidFill>
                <a:latin typeface="Poppins"/>
              </a:rPr>
              <a:t>is an online food delivery web application for ordering food items of different cuisines from a restaurant. </a:t>
            </a:r>
          </a:p>
          <a:p>
            <a:pPr>
              <a:lnSpc>
                <a:spcPts val="4200"/>
              </a:lnSpc>
            </a:pPr>
            <a:r>
              <a:rPr lang="en-US" sz="3000" dirty="0" smtClean="0">
                <a:solidFill>
                  <a:srgbClr val="000000"/>
                </a:solidFill>
                <a:latin typeface="Poppins"/>
              </a:rPr>
              <a:t>•</a:t>
            </a:r>
            <a:r>
              <a:rPr lang="en-US" sz="3000" dirty="0" smtClean="0">
                <a:solidFill>
                  <a:srgbClr val="000000"/>
                </a:solidFill>
                <a:latin typeface="Poppins"/>
              </a:rPr>
              <a:t>Home Chef Oasis</a:t>
            </a:r>
            <a:r>
              <a:rPr lang="en-US" sz="3000" dirty="0" smtClean="0">
                <a:solidFill>
                  <a:srgbClr val="000000"/>
                </a:solidFill>
                <a:latin typeface="Poppins"/>
              </a:rPr>
              <a:t> </a:t>
            </a:r>
            <a:r>
              <a:rPr lang="en-US" sz="3000" dirty="0">
                <a:solidFill>
                  <a:srgbClr val="000000"/>
                </a:solidFill>
                <a:latin typeface="Poppins"/>
              </a:rPr>
              <a:t>is a restaurant chain that delivers food items of different cuisines at affordable prices. </a:t>
            </a:r>
          </a:p>
          <a:p>
            <a:pPr>
              <a:lnSpc>
                <a:spcPts val="4200"/>
              </a:lnSpc>
            </a:pPr>
            <a:endParaRPr lang="en-US" sz="3000" dirty="0">
              <a:solidFill>
                <a:srgbClr val="000000"/>
              </a:solidFill>
              <a:latin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B5C38"/>
        </a:solidFill>
        <a:effectLst/>
      </p:bgPr>
    </p:bg>
    <p:spTree>
      <p:nvGrpSpPr>
        <p:cNvPr id="1" name=""/>
        <p:cNvGrpSpPr/>
        <p:nvPr/>
      </p:nvGrpSpPr>
      <p:grpSpPr>
        <a:xfrm>
          <a:off x="0" y="0"/>
          <a:ext cx="0" cy="0"/>
          <a:chOff x="0" y="0"/>
          <a:chExt cx="0" cy="0"/>
        </a:xfrm>
      </p:grpSpPr>
      <p:sp>
        <p:nvSpPr>
          <p:cNvPr id="2" name="Freeform 2"/>
          <p:cNvSpPr/>
          <p:nvPr/>
        </p:nvSpPr>
        <p:spPr>
          <a:xfrm>
            <a:off x="6627933" y="-7994709"/>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grpSp>
        <p:nvGrpSpPr>
          <p:cNvPr id="3" name="Group 3"/>
          <p:cNvGrpSpPr/>
          <p:nvPr/>
        </p:nvGrpSpPr>
        <p:grpSpPr>
          <a:xfrm>
            <a:off x="11758780" y="0"/>
            <a:ext cx="5500520" cy="10287000"/>
            <a:chOff x="0" y="0"/>
            <a:chExt cx="7334027" cy="13716000"/>
          </a:xfrm>
        </p:grpSpPr>
        <p:pic>
          <p:nvPicPr>
            <p:cNvPr id="4" name="Picture 4"/>
            <p:cNvPicPr>
              <a:picLocks noChangeAspect="1"/>
            </p:cNvPicPr>
            <p:nvPr/>
          </p:nvPicPr>
          <p:blipFill>
            <a:blip r:embed="rId3"/>
            <a:srcRect l="30472" r="33836"/>
            <a:stretch>
              <a:fillRect/>
            </a:stretch>
          </p:blipFill>
          <p:spPr>
            <a:xfrm>
              <a:off x="0" y="0"/>
              <a:ext cx="7334027" cy="13716000"/>
            </a:xfrm>
            <a:prstGeom prst="rect">
              <a:avLst/>
            </a:prstGeom>
          </p:spPr>
        </p:pic>
      </p:grpSp>
      <p:sp>
        <p:nvSpPr>
          <p:cNvPr id="5" name="AutoShape 5"/>
          <p:cNvSpPr/>
          <p:nvPr/>
        </p:nvSpPr>
        <p:spPr>
          <a:xfrm rot="-10800000">
            <a:off x="1298801" y="1283243"/>
            <a:ext cx="3225475" cy="0"/>
          </a:xfrm>
          <a:prstGeom prst="line">
            <a:avLst/>
          </a:prstGeom>
          <a:ln w="19050" cap="flat">
            <a:solidFill>
              <a:srgbClr val="EFE9E2"/>
            </a:solidFill>
            <a:prstDash val="solid"/>
            <a:headEnd type="none" w="sm" len="sm"/>
            <a:tailEnd type="none" w="sm" len="sm"/>
          </a:ln>
        </p:spPr>
      </p:sp>
      <p:sp>
        <p:nvSpPr>
          <p:cNvPr id="6" name="TextBox 6"/>
          <p:cNvSpPr txBox="1"/>
          <p:nvPr/>
        </p:nvSpPr>
        <p:spPr>
          <a:xfrm>
            <a:off x="1322884" y="1687416"/>
            <a:ext cx="7845199" cy="1179832"/>
          </a:xfrm>
          <a:prstGeom prst="rect">
            <a:avLst/>
          </a:prstGeom>
        </p:spPr>
        <p:txBody>
          <a:bodyPr lIns="0" tIns="0" rIns="0" bIns="0" rtlCol="0" anchor="t">
            <a:spAutoFit/>
          </a:bodyPr>
          <a:lstStyle/>
          <a:p>
            <a:pPr>
              <a:lnSpc>
                <a:spcPts val="9010"/>
              </a:lnSpc>
            </a:pPr>
            <a:r>
              <a:rPr lang="en-US" sz="8500">
                <a:solidFill>
                  <a:srgbClr val="F9F9F9"/>
                </a:solidFill>
                <a:latin typeface="Montserrat Bold"/>
              </a:rPr>
              <a:t>Modules</a:t>
            </a:r>
          </a:p>
        </p:txBody>
      </p:sp>
      <p:sp>
        <p:nvSpPr>
          <p:cNvPr id="7" name="TextBox 7"/>
          <p:cNvSpPr txBox="1"/>
          <p:nvPr/>
        </p:nvSpPr>
        <p:spPr>
          <a:xfrm>
            <a:off x="1322884" y="3705951"/>
            <a:ext cx="7189947" cy="5145476"/>
          </a:xfrm>
          <a:prstGeom prst="rect">
            <a:avLst/>
          </a:prstGeom>
        </p:spPr>
        <p:txBody>
          <a:bodyPr lIns="0" tIns="0" rIns="0" bIns="0" rtlCol="0" anchor="t">
            <a:spAutoFit/>
          </a:bodyPr>
          <a:lstStyle/>
          <a:p>
            <a:pPr marL="630907" lvl="1" indent="-315453">
              <a:lnSpc>
                <a:spcPts val="4091"/>
              </a:lnSpc>
              <a:buFont typeface="Arial"/>
              <a:buChar char="•"/>
            </a:pPr>
            <a:r>
              <a:rPr lang="en-US" sz="2922">
                <a:solidFill>
                  <a:srgbClr val="F9F9F9"/>
                </a:solidFill>
                <a:latin typeface="Poppins"/>
              </a:rPr>
              <a:t>Registration Page. </a:t>
            </a:r>
          </a:p>
          <a:p>
            <a:pPr marL="630907" lvl="1" indent="-315453">
              <a:lnSpc>
                <a:spcPts val="4091"/>
              </a:lnSpc>
              <a:buFont typeface="Arial"/>
              <a:buChar char="•"/>
            </a:pPr>
            <a:r>
              <a:rPr lang="en-US" sz="2922">
                <a:solidFill>
                  <a:srgbClr val="F9F9F9"/>
                </a:solidFill>
                <a:latin typeface="Poppins"/>
              </a:rPr>
              <a:t>Login Page.</a:t>
            </a:r>
          </a:p>
          <a:p>
            <a:pPr marL="630907" lvl="1" indent="-315453">
              <a:lnSpc>
                <a:spcPts val="4091"/>
              </a:lnSpc>
              <a:buFont typeface="Arial"/>
              <a:buChar char="•"/>
            </a:pPr>
            <a:r>
              <a:rPr lang="en-US" sz="2922">
                <a:solidFill>
                  <a:srgbClr val="F9F9F9"/>
                </a:solidFill>
                <a:latin typeface="Poppins"/>
              </a:rPr>
              <a:t>User Login/Logout</a:t>
            </a:r>
          </a:p>
          <a:p>
            <a:pPr marL="630907" lvl="1" indent="-315453">
              <a:lnSpc>
                <a:spcPts val="4091"/>
              </a:lnSpc>
              <a:buFont typeface="Arial"/>
              <a:buChar char="•"/>
            </a:pPr>
            <a:r>
              <a:rPr lang="en-US" sz="2922">
                <a:solidFill>
                  <a:srgbClr val="F9F9F9"/>
                </a:solidFill>
                <a:latin typeface="Poppins"/>
              </a:rPr>
              <a:t>Admin Login. </a:t>
            </a:r>
          </a:p>
          <a:p>
            <a:pPr marL="630907" lvl="1" indent="-315453">
              <a:lnSpc>
                <a:spcPts val="4091"/>
              </a:lnSpc>
              <a:buFont typeface="Arial"/>
              <a:buChar char="•"/>
            </a:pPr>
            <a:r>
              <a:rPr lang="en-US" sz="2922">
                <a:solidFill>
                  <a:srgbClr val="F9F9F9"/>
                </a:solidFill>
                <a:latin typeface="Poppins"/>
              </a:rPr>
              <a:t>Dashboard. </a:t>
            </a:r>
          </a:p>
          <a:p>
            <a:pPr marL="630907" lvl="1" indent="-315453">
              <a:lnSpc>
                <a:spcPts val="4091"/>
              </a:lnSpc>
              <a:buFont typeface="Arial"/>
              <a:buChar char="•"/>
            </a:pPr>
            <a:r>
              <a:rPr lang="en-US" sz="2922">
                <a:solidFill>
                  <a:srgbClr val="F9F9F9"/>
                </a:solidFill>
                <a:latin typeface="Poppins"/>
              </a:rPr>
              <a:t>Search Products.</a:t>
            </a:r>
          </a:p>
          <a:p>
            <a:pPr marL="630907" lvl="1" indent="-315453">
              <a:lnSpc>
                <a:spcPts val="4091"/>
              </a:lnSpc>
              <a:buFont typeface="Arial"/>
              <a:buChar char="•"/>
            </a:pPr>
            <a:r>
              <a:rPr lang="en-US" sz="2922">
                <a:solidFill>
                  <a:srgbClr val="F9F9F9"/>
                </a:solidFill>
                <a:latin typeface="Poppins"/>
              </a:rPr>
              <a:t>Add Cart/View Cart. </a:t>
            </a:r>
          </a:p>
          <a:p>
            <a:pPr marL="630907" lvl="1" indent="-315453">
              <a:lnSpc>
                <a:spcPts val="4091"/>
              </a:lnSpc>
              <a:buFont typeface="Arial"/>
              <a:buChar char="•"/>
            </a:pPr>
            <a:r>
              <a:rPr lang="en-US" sz="2922">
                <a:solidFill>
                  <a:srgbClr val="F9F9F9"/>
                </a:solidFill>
                <a:latin typeface="Poppins"/>
              </a:rPr>
              <a:t>View Previous Active Orders. </a:t>
            </a:r>
          </a:p>
          <a:p>
            <a:pPr marL="630907" lvl="1" indent="-315453">
              <a:lnSpc>
                <a:spcPts val="4091"/>
              </a:lnSpc>
              <a:buFont typeface="Arial"/>
              <a:buChar char="•"/>
            </a:pPr>
            <a:r>
              <a:rPr lang="en-US" sz="2922">
                <a:solidFill>
                  <a:srgbClr val="F9F9F9"/>
                </a:solidFill>
                <a:latin typeface="Poppins"/>
              </a:rPr>
              <a:t>Payment Gateway Page. </a:t>
            </a:r>
          </a:p>
          <a:p>
            <a:pPr marL="630907" lvl="1" indent="-315453">
              <a:lnSpc>
                <a:spcPts val="4091"/>
              </a:lnSpc>
              <a:buFont typeface="Arial"/>
              <a:buChar char="•"/>
            </a:pPr>
            <a:r>
              <a:rPr lang="en-US" sz="2922">
                <a:solidFill>
                  <a:srgbClr val="F9F9F9"/>
                </a:solidFill>
                <a:latin typeface="Poppins"/>
              </a:rPr>
              <a:t>Order Summary Confirmation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rot="3981384">
            <a:off x="3675803" y="7794442"/>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205732" y="-4238966"/>
            <a:ext cx="13554378" cy="12758059"/>
          </a:xfrm>
          <a:custGeom>
            <a:avLst/>
            <a:gdLst/>
            <a:ahLst/>
            <a:cxnLst/>
            <a:rect l="l" t="t" r="r" b="b"/>
            <a:pathLst>
              <a:path w="13554378" h="12758059">
                <a:moveTo>
                  <a:pt x="0" y="0"/>
                </a:moveTo>
                <a:lnTo>
                  <a:pt x="13554378" y="0"/>
                </a:lnTo>
                <a:lnTo>
                  <a:pt x="13554378" y="12758059"/>
                </a:lnTo>
                <a:lnTo>
                  <a:pt x="0" y="12758059"/>
                </a:lnTo>
                <a:lnTo>
                  <a:pt x="0" y="0"/>
                </a:lnTo>
                <a:close/>
              </a:path>
            </a:pathLst>
          </a:custGeom>
          <a:blipFill>
            <a:blip r:embed="rId4">
              <a:alphaModFix amt="16000"/>
            </a:blip>
            <a:stretch>
              <a:fillRect/>
            </a:stretch>
          </a:blipFill>
        </p:spPr>
      </p:sp>
      <p:grpSp>
        <p:nvGrpSpPr>
          <p:cNvPr id="4" name="Group 4"/>
          <p:cNvGrpSpPr/>
          <p:nvPr/>
        </p:nvGrpSpPr>
        <p:grpSpPr>
          <a:xfrm>
            <a:off x="0" y="0"/>
            <a:ext cx="7686337" cy="10287000"/>
            <a:chOff x="0" y="0"/>
            <a:chExt cx="10248450" cy="13716000"/>
          </a:xfrm>
        </p:grpSpPr>
        <p:pic>
          <p:nvPicPr>
            <p:cNvPr id="5" name="Picture 5"/>
            <p:cNvPicPr>
              <a:picLocks noChangeAspect="1"/>
            </p:cNvPicPr>
            <p:nvPr/>
          </p:nvPicPr>
          <p:blipFill>
            <a:blip r:embed="rId5"/>
            <a:srcRect l="14440" t="36733" r="14739"/>
            <a:stretch>
              <a:fillRect/>
            </a:stretch>
          </p:blipFill>
          <p:spPr>
            <a:xfrm>
              <a:off x="0" y="0"/>
              <a:ext cx="10248450" cy="13716000"/>
            </a:xfrm>
            <a:prstGeom prst="rect">
              <a:avLst/>
            </a:prstGeom>
          </p:spPr>
        </p:pic>
      </p:grpSp>
      <p:sp>
        <p:nvSpPr>
          <p:cNvPr id="6" name="Freeform 6"/>
          <p:cNvSpPr/>
          <p:nvPr/>
        </p:nvSpPr>
        <p:spPr>
          <a:xfrm>
            <a:off x="14008867" y="8426782"/>
            <a:ext cx="5450174" cy="2913366"/>
          </a:xfrm>
          <a:custGeom>
            <a:avLst/>
            <a:gdLst/>
            <a:ahLst/>
            <a:cxnLst/>
            <a:rect l="l" t="t" r="r" b="b"/>
            <a:pathLst>
              <a:path w="5450174" h="2913366">
                <a:moveTo>
                  <a:pt x="0" y="0"/>
                </a:moveTo>
                <a:lnTo>
                  <a:pt x="5450174" y="0"/>
                </a:lnTo>
                <a:lnTo>
                  <a:pt x="5450174" y="2913366"/>
                </a:lnTo>
                <a:lnTo>
                  <a:pt x="0" y="29133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8702941" y="-1974736"/>
            <a:ext cx="3725764" cy="4114800"/>
          </a:xfrm>
          <a:custGeom>
            <a:avLst/>
            <a:gdLst/>
            <a:ahLst/>
            <a:cxnLst/>
            <a:rect l="l" t="t" r="r" b="b"/>
            <a:pathLst>
              <a:path w="3725764" h="4114800">
                <a:moveTo>
                  <a:pt x="0" y="0"/>
                </a:moveTo>
                <a:lnTo>
                  <a:pt x="3725765" y="0"/>
                </a:lnTo>
                <a:lnTo>
                  <a:pt x="3725765"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15239776" y="804127"/>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9" name="Freeform 9"/>
          <p:cNvSpPr/>
          <p:nvPr/>
        </p:nvSpPr>
        <p:spPr>
          <a:xfrm>
            <a:off x="7686337" y="0"/>
            <a:ext cx="10601663" cy="10137157"/>
          </a:xfrm>
          <a:custGeom>
            <a:avLst/>
            <a:gdLst/>
            <a:ahLst/>
            <a:cxnLst/>
            <a:rect l="l" t="t" r="r" b="b"/>
            <a:pathLst>
              <a:path w="10601663" h="10137157">
                <a:moveTo>
                  <a:pt x="0" y="0"/>
                </a:moveTo>
                <a:lnTo>
                  <a:pt x="10601663" y="0"/>
                </a:lnTo>
                <a:lnTo>
                  <a:pt x="10601663" y="10137157"/>
                </a:lnTo>
                <a:lnTo>
                  <a:pt x="0" y="10137157"/>
                </a:lnTo>
                <a:lnTo>
                  <a:pt x="0" y="0"/>
                </a:lnTo>
                <a:close/>
              </a:path>
            </a:pathLst>
          </a:custGeom>
          <a:blipFill>
            <a:blip r:embed="rId12"/>
            <a:stretch>
              <a:fillRect/>
            </a:stretch>
          </a:blipFill>
        </p:spPr>
      </p:sp>
      <p:sp>
        <p:nvSpPr>
          <p:cNvPr id="10" name="TextBox 10"/>
          <p:cNvSpPr txBox="1"/>
          <p:nvPr/>
        </p:nvSpPr>
        <p:spPr>
          <a:xfrm>
            <a:off x="195223" y="7865760"/>
            <a:ext cx="7295891" cy="1245870"/>
          </a:xfrm>
          <a:prstGeom prst="rect">
            <a:avLst/>
          </a:prstGeom>
        </p:spPr>
        <p:txBody>
          <a:bodyPr lIns="0" tIns="0" rIns="0" bIns="0" rtlCol="0" anchor="t">
            <a:spAutoFit/>
          </a:bodyPr>
          <a:lstStyle/>
          <a:p>
            <a:pPr>
              <a:lnSpc>
                <a:spcPts val="9540"/>
              </a:lnSpc>
            </a:pPr>
            <a:r>
              <a:rPr lang="en-US" sz="9000">
                <a:solidFill>
                  <a:srgbClr val="F9F9F9"/>
                </a:solidFill>
                <a:latin typeface="Montserrat Bold"/>
              </a:rPr>
              <a:t>Project flow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6109702" y="-9394857"/>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028700" y="438784"/>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Functional Post man Testing</a:t>
            </a:r>
          </a:p>
          <a:p>
            <a:pPr>
              <a:lnSpc>
                <a:spcPts val="4170"/>
              </a:lnSpc>
            </a:pPr>
            <a:r>
              <a:rPr lang="en-US" sz="3934">
                <a:solidFill>
                  <a:srgbClr val="43521A"/>
                </a:solidFill>
                <a:latin typeface="Montserrat Bold"/>
              </a:rPr>
              <a:t>     GET Customers</a:t>
            </a: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719053" y="1529467"/>
            <a:ext cx="12866870" cy="7237614"/>
          </a:xfrm>
          <a:custGeom>
            <a:avLst/>
            <a:gdLst/>
            <a:ahLst/>
            <a:cxnLst/>
            <a:rect l="l" t="t" r="r" b="b"/>
            <a:pathLst>
              <a:path w="12866870" h="7237614">
                <a:moveTo>
                  <a:pt x="0" y="0"/>
                </a:moveTo>
                <a:lnTo>
                  <a:pt x="12866870" y="0"/>
                </a:lnTo>
                <a:lnTo>
                  <a:pt x="12866870" y="7237615"/>
                </a:lnTo>
                <a:lnTo>
                  <a:pt x="0" y="7237615"/>
                </a:lnTo>
                <a:lnTo>
                  <a:pt x="0" y="0"/>
                </a:lnTo>
                <a:close/>
              </a:path>
            </a:pathLst>
          </a:custGeom>
          <a:blipFill>
            <a:blip r:embed="rId9"/>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6109702" y="-9394857"/>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028700" y="438784"/>
            <a:ext cx="15513951" cy="1060550"/>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•Post Costumers through E-mail</a:t>
            </a:r>
          </a:p>
          <a:p>
            <a:pPr>
              <a:lnSpc>
                <a:spcPts val="4170"/>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775436" y="1562044"/>
            <a:ext cx="12737128" cy="7162913"/>
          </a:xfrm>
          <a:custGeom>
            <a:avLst/>
            <a:gdLst/>
            <a:ahLst/>
            <a:cxnLst/>
            <a:rect l="l" t="t" r="r" b="b"/>
            <a:pathLst>
              <a:path w="12737128" h="7162913">
                <a:moveTo>
                  <a:pt x="0" y="0"/>
                </a:moveTo>
                <a:lnTo>
                  <a:pt x="12737128" y="0"/>
                </a:lnTo>
                <a:lnTo>
                  <a:pt x="12737128" y="7162912"/>
                </a:lnTo>
                <a:lnTo>
                  <a:pt x="0" y="7162912"/>
                </a:lnTo>
                <a:lnTo>
                  <a:pt x="0" y="0"/>
                </a:lnTo>
                <a:close/>
              </a:path>
            </a:pathLst>
          </a:custGeom>
          <a:blipFill>
            <a:blip r:embed="rId9"/>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6109702" y="-9394857"/>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028700" y="438784"/>
            <a:ext cx="15513951" cy="1476856"/>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•Delete Customer</a:t>
            </a: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3525288" y="1981963"/>
            <a:ext cx="11237423" cy="6323075"/>
          </a:xfrm>
          <a:custGeom>
            <a:avLst/>
            <a:gdLst/>
            <a:ahLst/>
            <a:cxnLst/>
            <a:rect l="l" t="t" r="r" b="b"/>
            <a:pathLst>
              <a:path w="11237423" h="6323075">
                <a:moveTo>
                  <a:pt x="0" y="0"/>
                </a:moveTo>
                <a:lnTo>
                  <a:pt x="11237424" y="0"/>
                </a:lnTo>
                <a:lnTo>
                  <a:pt x="11237424" y="6323074"/>
                </a:lnTo>
                <a:lnTo>
                  <a:pt x="0" y="6323074"/>
                </a:lnTo>
                <a:lnTo>
                  <a:pt x="0" y="0"/>
                </a:lnTo>
                <a:close/>
              </a:path>
            </a:pathLst>
          </a:custGeom>
          <a:blipFill>
            <a:blip r:embed="rId9"/>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6109702" y="-9394857"/>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028700" y="438784"/>
            <a:ext cx="15513951" cy="1476856"/>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•Get Products for Admin</a:t>
            </a: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3501895" y="1961490"/>
            <a:ext cx="11303261" cy="6364021"/>
          </a:xfrm>
          <a:custGeom>
            <a:avLst/>
            <a:gdLst/>
            <a:ahLst/>
            <a:cxnLst/>
            <a:rect l="l" t="t" r="r" b="b"/>
            <a:pathLst>
              <a:path w="11303261" h="6364021">
                <a:moveTo>
                  <a:pt x="0" y="0"/>
                </a:moveTo>
                <a:lnTo>
                  <a:pt x="11303260" y="0"/>
                </a:lnTo>
                <a:lnTo>
                  <a:pt x="11303260" y="6364020"/>
                </a:lnTo>
                <a:lnTo>
                  <a:pt x="0" y="6364020"/>
                </a:lnTo>
                <a:lnTo>
                  <a:pt x="0" y="0"/>
                </a:lnTo>
                <a:close/>
              </a:path>
            </a:pathLst>
          </a:custGeom>
          <a:blipFill>
            <a:blip r:embed="rId9"/>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6109702" y="-9394857"/>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028700" y="438784"/>
            <a:ext cx="15513951" cy="1476856"/>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•Get Products For Customer</a:t>
            </a: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762743" y="1554328"/>
            <a:ext cx="12762514" cy="7178345"/>
          </a:xfrm>
          <a:custGeom>
            <a:avLst/>
            <a:gdLst/>
            <a:ahLst/>
            <a:cxnLst/>
            <a:rect l="l" t="t" r="r" b="b"/>
            <a:pathLst>
              <a:path w="12762514" h="7178345">
                <a:moveTo>
                  <a:pt x="0" y="0"/>
                </a:moveTo>
                <a:lnTo>
                  <a:pt x="12762514" y="0"/>
                </a:lnTo>
                <a:lnTo>
                  <a:pt x="12762514" y="7178344"/>
                </a:lnTo>
                <a:lnTo>
                  <a:pt x="0" y="7178344"/>
                </a:lnTo>
                <a:lnTo>
                  <a:pt x="0" y="0"/>
                </a:lnTo>
                <a:close/>
              </a:path>
            </a:pathLst>
          </a:custGeom>
          <a:blipFill>
            <a:blip r:embed="rId9"/>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rot="-3494918">
            <a:off x="179903" y="-387173"/>
            <a:ext cx="5049835" cy="4311979"/>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rot="-1169167">
            <a:off x="5305460" y="2612884"/>
            <a:ext cx="14020896" cy="12758059"/>
          </a:xfrm>
          <a:custGeom>
            <a:avLst/>
            <a:gdLst/>
            <a:ahLst/>
            <a:cxnLst/>
            <a:rect l="l" t="t" r="r" b="b"/>
            <a:pathLst>
              <a:path w="14020896" h="12758059">
                <a:moveTo>
                  <a:pt x="0" y="0"/>
                </a:moveTo>
                <a:lnTo>
                  <a:pt x="14020897" y="0"/>
                </a:lnTo>
                <a:lnTo>
                  <a:pt x="14020897" y="12758059"/>
                </a:lnTo>
                <a:lnTo>
                  <a:pt x="0" y="12758059"/>
                </a:lnTo>
                <a:lnTo>
                  <a:pt x="0" y="0"/>
                </a:lnTo>
                <a:close/>
              </a:path>
            </a:pathLst>
          </a:custGeom>
          <a:blipFill>
            <a:blip r:embed="rId4">
              <a:alphaModFix amt="15000"/>
            </a:blip>
            <a:stretch>
              <a:fillRect t="-1720" b="-1720"/>
            </a:stretch>
          </a:blipFill>
        </p:spPr>
      </p:sp>
      <p:sp>
        <p:nvSpPr>
          <p:cNvPr id="4" name="Freeform 4"/>
          <p:cNvSpPr/>
          <p:nvPr/>
        </p:nvSpPr>
        <p:spPr>
          <a:xfrm>
            <a:off x="13851604" y="340068"/>
            <a:ext cx="4633557" cy="2754860"/>
          </a:xfrm>
          <a:custGeom>
            <a:avLst/>
            <a:gdLst/>
            <a:ahLst/>
            <a:cxnLst/>
            <a:rect l="l" t="t" r="r" b="b"/>
            <a:pathLst>
              <a:path w="4633557" h="2754860">
                <a:moveTo>
                  <a:pt x="0" y="0"/>
                </a:moveTo>
                <a:lnTo>
                  <a:pt x="4633556" y="0"/>
                </a:lnTo>
                <a:lnTo>
                  <a:pt x="4633556" y="2754860"/>
                </a:lnTo>
                <a:lnTo>
                  <a:pt x="0" y="275486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876336" y="628471"/>
            <a:ext cx="3145604" cy="2053222"/>
          </a:xfrm>
          <a:custGeom>
            <a:avLst/>
            <a:gdLst/>
            <a:ahLst/>
            <a:cxnLst/>
            <a:rect l="l" t="t" r="r" b="b"/>
            <a:pathLst>
              <a:path w="3145604" h="2053222">
                <a:moveTo>
                  <a:pt x="0" y="0"/>
                </a:moveTo>
                <a:lnTo>
                  <a:pt x="3145604" y="0"/>
                </a:lnTo>
                <a:lnTo>
                  <a:pt x="3145604" y="2053222"/>
                </a:lnTo>
                <a:lnTo>
                  <a:pt x="0" y="205322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6596309" y="5143500"/>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a:off x="4018892" y="1143000"/>
            <a:ext cx="10250216" cy="2322832"/>
          </a:xfrm>
          <a:prstGeom prst="rect">
            <a:avLst/>
          </a:prstGeom>
        </p:spPr>
        <p:txBody>
          <a:bodyPr lIns="0" tIns="0" rIns="0" bIns="0" rtlCol="0" anchor="t">
            <a:spAutoFit/>
          </a:bodyPr>
          <a:lstStyle/>
          <a:p>
            <a:pPr algn="ctr">
              <a:lnSpc>
                <a:spcPts val="9010"/>
              </a:lnSpc>
            </a:pPr>
            <a:r>
              <a:rPr lang="en-US" sz="8500" dirty="0">
                <a:solidFill>
                  <a:srgbClr val="43521A"/>
                </a:solidFill>
                <a:latin typeface="Montserrat Bold"/>
              </a:rPr>
              <a:t>Our Best Team Members</a:t>
            </a:r>
          </a:p>
        </p:txBody>
      </p:sp>
      <p:sp>
        <p:nvSpPr>
          <p:cNvPr id="8" name="TextBox 8"/>
          <p:cNvSpPr txBox="1"/>
          <p:nvPr/>
        </p:nvSpPr>
        <p:spPr>
          <a:xfrm>
            <a:off x="3935253" y="3248204"/>
            <a:ext cx="11579062" cy="6410325"/>
          </a:xfrm>
          <a:prstGeom prst="rect">
            <a:avLst/>
          </a:prstGeom>
        </p:spPr>
        <p:txBody>
          <a:bodyPr lIns="0" tIns="0" rIns="0" bIns="0" rtlCol="0" anchor="t">
            <a:spAutoFit/>
          </a:bodyPr>
          <a:lstStyle/>
          <a:p>
            <a:pPr algn="just">
              <a:lnSpc>
                <a:spcPts val="4200"/>
              </a:lnSpc>
            </a:pPr>
            <a:r>
              <a:rPr lang="en-US" sz="3000" u="sng" dirty="0">
                <a:solidFill>
                  <a:srgbClr val="43521A"/>
                </a:solidFill>
                <a:latin typeface="Poppins Bold"/>
              </a:rPr>
              <a:t>Team Leader:</a:t>
            </a:r>
          </a:p>
          <a:p>
            <a:pPr marL="647700" lvl="1" indent="-323850" algn="just">
              <a:lnSpc>
                <a:spcPts val="4200"/>
              </a:lnSpc>
              <a:buFont typeface="Arial"/>
              <a:buChar char="•"/>
            </a:pPr>
            <a:r>
              <a:rPr lang="en-US" sz="3000" dirty="0">
                <a:solidFill>
                  <a:srgbClr val="43521A"/>
                </a:solidFill>
                <a:latin typeface="Poppins Bold"/>
              </a:rPr>
              <a:t>Pachala Deekshith                                                             2576360</a:t>
            </a:r>
          </a:p>
          <a:p>
            <a:pPr marL="647700" lvl="1" indent="-323850" algn="just">
              <a:lnSpc>
                <a:spcPts val="4200"/>
              </a:lnSpc>
              <a:buFont typeface="Arial"/>
              <a:buChar char="•"/>
            </a:pPr>
            <a:endParaRPr lang="en-US" sz="3000" dirty="0">
              <a:solidFill>
                <a:srgbClr val="43521A"/>
              </a:solidFill>
              <a:latin typeface="Poppins Bold"/>
            </a:endParaRPr>
          </a:p>
          <a:p>
            <a:pPr algn="just">
              <a:lnSpc>
                <a:spcPts val="4200"/>
              </a:lnSpc>
            </a:pPr>
            <a:r>
              <a:rPr lang="en-US" sz="3000" u="sng" dirty="0">
                <a:solidFill>
                  <a:srgbClr val="43521A"/>
                </a:solidFill>
                <a:latin typeface="Poppins Bold"/>
              </a:rPr>
              <a:t>Team Members:    </a:t>
            </a:r>
          </a:p>
          <a:p>
            <a:pPr marL="647700" lvl="1" indent="-323850" algn="just">
              <a:lnSpc>
                <a:spcPts val="4200"/>
              </a:lnSpc>
              <a:buFont typeface="Arial"/>
              <a:buChar char="•"/>
            </a:pPr>
            <a:r>
              <a:rPr lang="en-US" sz="3000" dirty="0">
                <a:solidFill>
                  <a:srgbClr val="43521A"/>
                </a:solidFill>
                <a:latin typeface="Poppins Bold"/>
              </a:rPr>
              <a:t>Noora </a:t>
            </a:r>
            <a:r>
              <a:rPr lang="en-US" sz="3000" dirty="0" err="1">
                <a:solidFill>
                  <a:srgbClr val="43521A"/>
                </a:solidFill>
                <a:latin typeface="Poppins Bold"/>
              </a:rPr>
              <a:t>Sravani</a:t>
            </a:r>
            <a:r>
              <a:rPr lang="en-US" sz="3000" dirty="0">
                <a:solidFill>
                  <a:srgbClr val="43521A"/>
                </a:solidFill>
                <a:latin typeface="Poppins Bold"/>
              </a:rPr>
              <a:t>                                                       		 2576766</a:t>
            </a:r>
          </a:p>
          <a:p>
            <a:pPr marL="647700" lvl="1" indent="-323850" algn="just">
              <a:lnSpc>
                <a:spcPts val="4200"/>
              </a:lnSpc>
              <a:buFont typeface="Arial"/>
              <a:buChar char="•"/>
            </a:pPr>
            <a:r>
              <a:rPr lang="en-US" sz="3000" dirty="0">
                <a:solidFill>
                  <a:srgbClr val="43521A"/>
                </a:solidFill>
                <a:latin typeface="Poppins Bold"/>
              </a:rPr>
              <a:t>P U V N S M </a:t>
            </a:r>
            <a:r>
              <a:rPr lang="en-US" sz="3000" dirty="0" err="1">
                <a:solidFill>
                  <a:srgbClr val="43521A"/>
                </a:solidFill>
                <a:latin typeface="Poppins Bold"/>
              </a:rPr>
              <a:t>Janakiram</a:t>
            </a:r>
            <a:r>
              <a:rPr lang="en-US" sz="3000" dirty="0">
                <a:solidFill>
                  <a:srgbClr val="43521A"/>
                </a:solidFill>
                <a:latin typeface="Poppins Bold"/>
              </a:rPr>
              <a:t> Sharma                          	 2577112</a:t>
            </a:r>
          </a:p>
          <a:p>
            <a:pPr marL="647700" lvl="1" indent="-323850" algn="just">
              <a:lnSpc>
                <a:spcPts val="4200"/>
              </a:lnSpc>
              <a:buFont typeface="Arial"/>
              <a:buChar char="•"/>
            </a:pPr>
            <a:r>
              <a:rPr lang="en-US" sz="3000" dirty="0">
                <a:solidFill>
                  <a:srgbClr val="43521A"/>
                </a:solidFill>
                <a:latin typeface="Poppins Bold"/>
              </a:rPr>
              <a:t>Pachala Deekshith                                                  	 2576360</a:t>
            </a:r>
          </a:p>
          <a:p>
            <a:pPr marL="647700" lvl="1" indent="-323850" algn="just">
              <a:lnSpc>
                <a:spcPts val="4200"/>
              </a:lnSpc>
              <a:buFont typeface="Arial"/>
              <a:buChar char="•"/>
            </a:pPr>
            <a:r>
              <a:rPr lang="en-US" sz="3000" dirty="0" err="1">
                <a:solidFill>
                  <a:srgbClr val="43521A"/>
                </a:solidFill>
                <a:latin typeface="Poppins Bold"/>
              </a:rPr>
              <a:t>Paramsetty</a:t>
            </a:r>
            <a:r>
              <a:rPr lang="en-US" sz="3000" dirty="0">
                <a:solidFill>
                  <a:srgbClr val="43521A"/>
                </a:solidFill>
                <a:latin typeface="Poppins Bold"/>
              </a:rPr>
              <a:t> Vineela </a:t>
            </a:r>
            <a:r>
              <a:rPr lang="en-US" sz="3000" dirty="0" err="1">
                <a:solidFill>
                  <a:srgbClr val="43521A"/>
                </a:solidFill>
                <a:latin typeface="Poppins Bold"/>
              </a:rPr>
              <a:t>Rathanajali</a:t>
            </a:r>
            <a:r>
              <a:rPr lang="en-US" sz="3000" dirty="0">
                <a:solidFill>
                  <a:srgbClr val="43521A"/>
                </a:solidFill>
                <a:latin typeface="Poppins Bold"/>
              </a:rPr>
              <a:t>                             2577156</a:t>
            </a:r>
          </a:p>
          <a:p>
            <a:pPr marL="647700" lvl="1" indent="-323850" algn="just">
              <a:lnSpc>
                <a:spcPts val="4200"/>
              </a:lnSpc>
              <a:buFont typeface="Arial"/>
              <a:buChar char="•"/>
            </a:pPr>
            <a:r>
              <a:rPr lang="en-US" sz="3000" dirty="0" err="1">
                <a:solidFill>
                  <a:srgbClr val="43521A"/>
                </a:solidFill>
                <a:latin typeface="Poppins Bold"/>
              </a:rPr>
              <a:t>Peram</a:t>
            </a:r>
            <a:r>
              <a:rPr lang="en-US" sz="3000" dirty="0">
                <a:solidFill>
                  <a:srgbClr val="43521A"/>
                </a:solidFill>
                <a:latin typeface="Poppins Bold"/>
              </a:rPr>
              <a:t> Swapna                                                     		 2576321</a:t>
            </a:r>
          </a:p>
          <a:p>
            <a:pPr marL="647700" lvl="1" indent="-323850" algn="just">
              <a:lnSpc>
                <a:spcPts val="4200"/>
              </a:lnSpc>
              <a:buFont typeface="Arial"/>
              <a:buChar char="•"/>
            </a:pPr>
            <a:r>
              <a:rPr lang="en-US" sz="3000" dirty="0">
                <a:solidFill>
                  <a:srgbClr val="43521A"/>
                </a:solidFill>
                <a:latin typeface="Poppins Bold"/>
              </a:rPr>
              <a:t>Pragati Pandey                                                                     2576714</a:t>
            </a:r>
          </a:p>
          <a:p>
            <a:pPr marL="647700" lvl="1" indent="-323850" algn="just">
              <a:lnSpc>
                <a:spcPts val="4200"/>
              </a:lnSpc>
              <a:buFont typeface="Arial"/>
              <a:buChar char="•"/>
            </a:pPr>
            <a:r>
              <a:rPr lang="en-US" sz="3000" dirty="0">
                <a:solidFill>
                  <a:srgbClr val="43521A"/>
                </a:solidFill>
                <a:latin typeface="Poppins Bold"/>
              </a:rPr>
              <a:t>Pramod X                                                                                   2577108</a:t>
            </a:r>
          </a:p>
          <a:p>
            <a:pPr marL="647700" lvl="1" indent="-323850" algn="just">
              <a:lnSpc>
                <a:spcPts val="4200"/>
              </a:lnSpc>
              <a:buFont typeface="Arial"/>
              <a:buChar char="•"/>
            </a:pPr>
            <a:r>
              <a:rPr lang="en-US" sz="3000" dirty="0" err="1">
                <a:solidFill>
                  <a:srgbClr val="43521A"/>
                </a:solidFill>
                <a:latin typeface="Poppins Bold"/>
              </a:rPr>
              <a:t>Pramukha</a:t>
            </a:r>
            <a:r>
              <a:rPr lang="en-US" sz="3000" dirty="0">
                <a:solidFill>
                  <a:srgbClr val="43521A"/>
                </a:solidFill>
                <a:latin typeface="Poppins Bold"/>
              </a:rPr>
              <a:t> A U                                                                        2577217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6109702" y="-9394857"/>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803434" y="412717"/>
            <a:ext cx="15513951" cy="2000731"/>
          </a:xfrm>
          <a:prstGeom prst="rect">
            <a:avLst/>
          </a:prstGeom>
        </p:spPr>
        <p:txBody>
          <a:bodyPr lIns="0" tIns="0" rIns="0" bIns="0" rtlCol="0" anchor="t">
            <a:spAutoFit/>
          </a:bodyPr>
          <a:lstStyle/>
          <a:p>
            <a:pPr>
              <a:lnSpc>
                <a:spcPts val="4170"/>
              </a:lnSpc>
            </a:pPr>
            <a:r>
              <a:rPr lang="en-US" sz="3934" dirty="0">
                <a:solidFill>
                  <a:srgbClr val="43521A"/>
                </a:solidFill>
                <a:latin typeface="Montserrat Bold"/>
              </a:rPr>
              <a:t>•Get Products By id</a:t>
            </a:r>
          </a:p>
          <a:p>
            <a:pPr>
              <a:lnSpc>
                <a:spcPts val="4170"/>
              </a:lnSpc>
            </a:pPr>
            <a:endParaRPr lang="en-US" sz="3934" dirty="0">
              <a:solidFill>
                <a:srgbClr val="43521A"/>
              </a:solidFill>
              <a:latin typeface="Montserrat Bold"/>
            </a:endParaRPr>
          </a:p>
          <a:p>
            <a:pPr>
              <a:lnSpc>
                <a:spcPts val="7244"/>
              </a:lnSpc>
            </a:pPr>
            <a:endParaRPr lang="en-US" sz="3934" dirty="0">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697266" y="1509729"/>
            <a:ext cx="12931569" cy="7267542"/>
          </a:xfrm>
          <a:custGeom>
            <a:avLst/>
            <a:gdLst/>
            <a:ahLst/>
            <a:cxnLst/>
            <a:rect l="l" t="t" r="r" b="b"/>
            <a:pathLst>
              <a:path w="12931569" h="7267542">
                <a:moveTo>
                  <a:pt x="0" y="0"/>
                </a:moveTo>
                <a:lnTo>
                  <a:pt x="12931568" y="0"/>
                </a:lnTo>
                <a:lnTo>
                  <a:pt x="12931568" y="7267542"/>
                </a:lnTo>
                <a:lnTo>
                  <a:pt x="0" y="7267542"/>
                </a:lnTo>
                <a:lnTo>
                  <a:pt x="0" y="0"/>
                </a:lnTo>
                <a:close/>
              </a:path>
            </a:pathLst>
          </a:custGeom>
          <a:blipFill>
            <a:blip r:embed="rId9"/>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6109702" y="-9394857"/>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028700" y="438784"/>
            <a:ext cx="15513951" cy="2000731"/>
          </a:xfrm>
          <a:prstGeom prst="rect">
            <a:avLst/>
          </a:prstGeom>
        </p:spPr>
        <p:txBody>
          <a:bodyPr lIns="0" tIns="0" rIns="0" bIns="0" rtlCol="0" anchor="t">
            <a:spAutoFit/>
          </a:bodyPr>
          <a:lstStyle/>
          <a:p>
            <a:pPr>
              <a:lnSpc>
                <a:spcPts val="4170"/>
              </a:lnSpc>
            </a:pPr>
            <a:r>
              <a:rPr lang="en-US" sz="3934" dirty="0">
                <a:solidFill>
                  <a:srgbClr val="43521A"/>
                </a:solidFill>
                <a:latin typeface="Montserrat"/>
              </a:rPr>
              <a:t>•</a:t>
            </a:r>
            <a:r>
              <a:rPr lang="en-US" sz="3934" b="1" dirty="0">
                <a:solidFill>
                  <a:srgbClr val="43521A"/>
                </a:solidFill>
                <a:latin typeface="Montserrat"/>
              </a:rPr>
              <a:t>Get products through search</a:t>
            </a:r>
          </a:p>
          <a:p>
            <a:pPr>
              <a:lnSpc>
                <a:spcPts val="4170"/>
              </a:lnSpc>
            </a:pPr>
            <a:endParaRPr lang="en-US" sz="3934" dirty="0">
              <a:solidFill>
                <a:srgbClr val="43521A"/>
              </a:solidFill>
              <a:latin typeface="Montserrat"/>
            </a:endParaRPr>
          </a:p>
          <a:p>
            <a:pPr>
              <a:lnSpc>
                <a:spcPts val="7244"/>
              </a:lnSpc>
            </a:pPr>
            <a:endParaRPr lang="en-US" sz="3934" dirty="0">
              <a:solidFill>
                <a:srgbClr val="43521A"/>
              </a:solidFill>
              <a:latin typeface="Montserrat"/>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775436" y="1562044"/>
            <a:ext cx="12737128" cy="7162913"/>
          </a:xfrm>
          <a:custGeom>
            <a:avLst/>
            <a:gdLst/>
            <a:ahLst/>
            <a:cxnLst/>
            <a:rect l="l" t="t" r="r" b="b"/>
            <a:pathLst>
              <a:path w="12737128" h="7162913">
                <a:moveTo>
                  <a:pt x="0" y="0"/>
                </a:moveTo>
                <a:lnTo>
                  <a:pt x="12737128" y="0"/>
                </a:lnTo>
                <a:lnTo>
                  <a:pt x="12737128" y="7162912"/>
                </a:lnTo>
                <a:lnTo>
                  <a:pt x="0" y="7162912"/>
                </a:lnTo>
                <a:lnTo>
                  <a:pt x="0" y="0"/>
                </a:lnTo>
                <a:close/>
              </a:path>
            </a:pathLst>
          </a:custGeom>
          <a:blipFill>
            <a:blip r:embed="rId9"/>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6109702" y="-9394857"/>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028700" y="438784"/>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a:rPr>
              <a:t>•Get products through search</a:t>
            </a:r>
          </a:p>
          <a:p>
            <a:pPr>
              <a:lnSpc>
                <a:spcPts val="4170"/>
              </a:lnSpc>
            </a:pPr>
            <a:endParaRPr lang="en-US" sz="3934">
              <a:solidFill>
                <a:srgbClr val="43521A"/>
              </a:solidFill>
              <a:latin typeface="Montserrat"/>
            </a:endParaRPr>
          </a:p>
          <a:p>
            <a:pPr>
              <a:lnSpc>
                <a:spcPts val="7244"/>
              </a:lnSpc>
            </a:pPr>
            <a:endParaRPr lang="en-US" sz="3934">
              <a:solidFill>
                <a:srgbClr val="43521A"/>
              </a:solidFill>
              <a:latin typeface="Montserrat"/>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819407" y="1582318"/>
            <a:ext cx="12668236" cy="7122364"/>
          </a:xfrm>
          <a:custGeom>
            <a:avLst/>
            <a:gdLst/>
            <a:ahLst/>
            <a:cxnLst/>
            <a:rect l="l" t="t" r="r" b="b"/>
            <a:pathLst>
              <a:path w="12668236" h="7122364">
                <a:moveTo>
                  <a:pt x="0" y="0"/>
                </a:moveTo>
                <a:lnTo>
                  <a:pt x="12668236" y="0"/>
                </a:lnTo>
                <a:lnTo>
                  <a:pt x="12668236" y="7122364"/>
                </a:lnTo>
                <a:lnTo>
                  <a:pt x="0" y="7122364"/>
                </a:lnTo>
                <a:lnTo>
                  <a:pt x="0" y="0"/>
                </a:lnTo>
                <a:close/>
              </a:path>
            </a:pathLst>
          </a:custGeom>
          <a:blipFill>
            <a:blip r:embed="rId9"/>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6109702" y="-9394857"/>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028700" y="438784"/>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a:rPr>
              <a:t>•Get products through search</a:t>
            </a:r>
          </a:p>
          <a:p>
            <a:pPr>
              <a:lnSpc>
                <a:spcPts val="4170"/>
              </a:lnSpc>
            </a:pPr>
            <a:endParaRPr lang="en-US" sz="3934">
              <a:solidFill>
                <a:srgbClr val="43521A"/>
              </a:solidFill>
              <a:latin typeface="Montserrat"/>
            </a:endParaRPr>
          </a:p>
          <a:p>
            <a:pPr>
              <a:lnSpc>
                <a:spcPts val="7244"/>
              </a:lnSpc>
            </a:pPr>
            <a:endParaRPr lang="en-US" sz="3934">
              <a:solidFill>
                <a:srgbClr val="43521A"/>
              </a:solidFill>
              <a:latin typeface="Montserrat"/>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838783" y="1599204"/>
            <a:ext cx="12610435" cy="7088593"/>
          </a:xfrm>
          <a:custGeom>
            <a:avLst/>
            <a:gdLst/>
            <a:ahLst/>
            <a:cxnLst/>
            <a:rect l="l" t="t" r="r" b="b"/>
            <a:pathLst>
              <a:path w="12610435" h="7088593">
                <a:moveTo>
                  <a:pt x="0" y="0"/>
                </a:moveTo>
                <a:lnTo>
                  <a:pt x="12610434" y="0"/>
                </a:lnTo>
                <a:lnTo>
                  <a:pt x="12610434" y="7088592"/>
                </a:lnTo>
                <a:lnTo>
                  <a:pt x="0" y="7088592"/>
                </a:lnTo>
                <a:lnTo>
                  <a:pt x="0" y="0"/>
                </a:lnTo>
                <a:close/>
              </a:path>
            </a:pathLst>
          </a:custGeom>
          <a:blipFill>
            <a:blip r:embed="rId9"/>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6109702" y="-9394857"/>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1028700" y="438784"/>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a:rPr>
              <a:t>•Get products through search</a:t>
            </a:r>
          </a:p>
          <a:p>
            <a:pPr>
              <a:lnSpc>
                <a:spcPts val="4170"/>
              </a:lnSpc>
            </a:pPr>
            <a:endParaRPr lang="en-US" sz="3934">
              <a:solidFill>
                <a:srgbClr val="43521A"/>
              </a:solidFill>
              <a:latin typeface="Montserrat"/>
            </a:endParaRPr>
          </a:p>
          <a:p>
            <a:pPr>
              <a:lnSpc>
                <a:spcPts val="7244"/>
              </a:lnSpc>
            </a:pPr>
            <a:endParaRPr lang="en-US" sz="3934">
              <a:solidFill>
                <a:srgbClr val="43521A"/>
              </a:solidFill>
              <a:latin typeface="Montserrat"/>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809882" y="1582318"/>
            <a:ext cx="12668236" cy="7122364"/>
          </a:xfrm>
          <a:custGeom>
            <a:avLst/>
            <a:gdLst/>
            <a:ahLst/>
            <a:cxnLst/>
            <a:rect l="l" t="t" r="r" b="b"/>
            <a:pathLst>
              <a:path w="12668236" h="7122364">
                <a:moveTo>
                  <a:pt x="0" y="0"/>
                </a:moveTo>
                <a:lnTo>
                  <a:pt x="12668236" y="0"/>
                </a:lnTo>
                <a:lnTo>
                  <a:pt x="12668236" y="7122364"/>
                </a:lnTo>
                <a:lnTo>
                  <a:pt x="0" y="7122364"/>
                </a:lnTo>
                <a:lnTo>
                  <a:pt x="0" y="0"/>
                </a:lnTo>
                <a:close/>
              </a:path>
            </a:pathLst>
          </a:custGeom>
          <a:blipFill>
            <a:blip r:embed="rId9"/>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6109702" y="-9394857"/>
            <a:ext cx="13554378" cy="12758059"/>
          </a:xfrm>
          <a:custGeom>
            <a:avLst/>
            <a:gdLst/>
            <a:ahLst/>
            <a:cxnLst/>
            <a:rect l="l" t="t" r="r" b="b"/>
            <a:pathLst>
              <a:path w="13554378" h="12758059">
                <a:moveTo>
                  <a:pt x="0" y="0"/>
                </a:moveTo>
                <a:lnTo>
                  <a:pt x="13554379" y="0"/>
                </a:lnTo>
                <a:lnTo>
                  <a:pt x="13554379"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690801" y="438784"/>
            <a:ext cx="15851850" cy="2000731"/>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Post products</a:t>
            </a:r>
          </a:p>
          <a:p>
            <a:pPr>
              <a:lnSpc>
                <a:spcPts val="4170"/>
              </a:lnSpc>
            </a:pPr>
            <a:endParaRPr lang="en-US" sz="3934">
              <a:solidFill>
                <a:srgbClr val="43521A"/>
              </a:solidFill>
              <a:latin typeface="Montserrat Bold"/>
            </a:endParaRP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759150" y="1557987"/>
            <a:ext cx="12769699" cy="7171027"/>
          </a:xfrm>
          <a:custGeom>
            <a:avLst/>
            <a:gdLst/>
            <a:ahLst/>
            <a:cxnLst/>
            <a:rect l="l" t="t" r="r" b="b"/>
            <a:pathLst>
              <a:path w="12769699" h="7171027">
                <a:moveTo>
                  <a:pt x="0" y="0"/>
                </a:moveTo>
                <a:lnTo>
                  <a:pt x="12769700" y="0"/>
                </a:lnTo>
                <a:lnTo>
                  <a:pt x="12769700" y="7171026"/>
                </a:lnTo>
                <a:lnTo>
                  <a:pt x="0" y="7171026"/>
                </a:lnTo>
                <a:lnTo>
                  <a:pt x="0" y="0"/>
                </a:lnTo>
                <a:close/>
              </a:path>
            </a:pathLst>
          </a:custGeom>
          <a:blipFill>
            <a:blip r:embed="rId9"/>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765890" y="412717"/>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Get purchase by email</a:t>
            </a:r>
          </a:p>
          <a:p>
            <a:pPr>
              <a:lnSpc>
                <a:spcPts val="4170"/>
              </a:lnSpc>
            </a:pPr>
            <a:endParaRPr lang="en-US" sz="3934">
              <a:solidFill>
                <a:srgbClr val="43521A"/>
              </a:solidFill>
              <a:latin typeface="Montserrat Bold"/>
            </a:endParaRP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678216" y="1509729"/>
            <a:ext cx="12931569" cy="7267542"/>
          </a:xfrm>
          <a:custGeom>
            <a:avLst/>
            <a:gdLst/>
            <a:ahLst/>
            <a:cxnLst/>
            <a:rect l="l" t="t" r="r" b="b"/>
            <a:pathLst>
              <a:path w="12931569" h="7267542">
                <a:moveTo>
                  <a:pt x="0" y="0"/>
                </a:moveTo>
                <a:lnTo>
                  <a:pt x="12931568" y="0"/>
                </a:lnTo>
                <a:lnTo>
                  <a:pt x="12931568" y="7267542"/>
                </a:lnTo>
                <a:lnTo>
                  <a:pt x="0" y="7267542"/>
                </a:lnTo>
                <a:lnTo>
                  <a:pt x="0" y="0"/>
                </a:lnTo>
                <a:close/>
              </a:path>
            </a:pathLst>
          </a:custGeom>
          <a:blipFill>
            <a:blip r:embed="rId9"/>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765890" y="412717"/>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Get purchase </a:t>
            </a:r>
          </a:p>
          <a:p>
            <a:pPr>
              <a:lnSpc>
                <a:spcPts val="4170"/>
              </a:lnSpc>
            </a:pPr>
            <a:endParaRPr lang="en-US" sz="3934">
              <a:solidFill>
                <a:srgbClr val="43521A"/>
              </a:solidFill>
              <a:latin typeface="Montserrat Bold"/>
            </a:endParaRP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3488412" y="1961490"/>
            <a:ext cx="11311176" cy="6364021"/>
          </a:xfrm>
          <a:custGeom>
            <a:avLst/>
            <a:gdLst/>
            <a:ahLst/>
            <a:cxnLst/>
            <a:rect l="l" t="t" r="r" b="b"/>
            <a:pathLst>
              <a:path w="11311176" h="6364021">
                <a:moveTo>
                  <a:pt x="0" y="0"/>
                </a:moveTo>
                <a:lnTo>
                  <a:pt x="11311176" y="0"/>
                </a:lnTo>
                <a:lnTo>
                  <a:pt x="11311176" y="6364020"/>
                </a:lnTo>
                <a:lnTo>
                  <a:pt x="0" y="6364020"/>
                </a:lnTo>
                <a:lnTo>
                  <a:pt x="0" y="0"/>
                </a:lnTo>
                <a:close/>
              </a:path>
            </a:pathLst>
          </a:custGeom>
          <a:blipFill>
            <a:blip r:embed="rId9"/>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765890" y="412717"/>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delete purchase by ID</a:t>
            </a:r>
          </a:p>
          <a:p>
            <a:pPr>
              <a:lnSpc>
                <a:spcPts val="4170"/>
              </a:lnSpc>
            </a:pPr>
            <a:endParaRPr lang="en-US" sz="3934">
              <a:solidFill>
                <a:srgbClr val="43521A"/>
              </a:solidFill>
              <a:latin typeface="Montserrat Bold"/>
            </a:endParaRP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678216" y="1509729"/>
            <a:ext cx="12931569" cy="7267542"/>
          </a:xfrm>
          <a:custGeom>
            <a:avLst/>
            <a:gdLst/>
            <a:ahLst/>
            <a:cxnLst/>
            <a:rect l="l" t="t" r="r" b="b"/>
            <a:pathLst>
              <a:path w="12931569" h="7267542">
                <a:moveTo>
                  <a:pt x="0" y="0"/>
                </a:moveTo>
                <a:lnTo>
                  <a:pt x="12931568" y="0"/>
                </a:lnTo>
                <a:lnTo>
                  <a:pt x="12931568" y="7267542"/>
                </a:lnTo>
                <a:lnTo>
                  <a:pt x="0" y="7267542"/>
                </a:lnTo>
                <a:lnTo>
                  <a:pt x="0" y="0"/>
                </a:lnTo>
                <a:close/>
              </a:path>
            </a:pathLst>
          </a:custGeom>
          <a:blipFill>
            <a:blip r:embed="rId9"/>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765890" y="412717"/>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Get purchase by search</a:t>
            </a:r>
          </a:p>
          <a:p>
            <a:pPr>
              <a:lnSpc>
                <a:spcPts val="4170"/>
              </a:lnSpc>
            </a:pPr>
            <a:endParaRPr lang="en-US" sz="3934">
              <a:solidFill>
                <a:srgbClr val="43521A"/>
              </a:solidFill>
              <a:latin typeface="Montserrat Bold"/>
            </a:endParaRP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722337" y="1535475"/>
            <a:ext cx="12843326" cy="7216050"/>
          </a:xfrm>
          <a:custGeom>
            <a:avLst/>
            <a:gdLst/>
            <a:ahLst/>
            <a:cxnLst/>
            <a:rect l="l" t="t" r="r" b="b"/>
            <a:pathLst>
              <a:path w="12843326" h="7216050">
                <a:moveTo>
                  <a:pt x="0" y="0"/>
                </a:moveTo>
                <a:lnTo>
                  <a:pt x="12843326" y="0"/>
                </a:lnTo>
                <a:lnTo>
                  <a:pt x="12843326" y="7216050"/>
                </a:lnTo>
                <a:lnTo>
                  <a:pt x="0" y="7216050"/>
                </a:lnTo>
                <a:lnTo>
                  <a:pt x="0" y="0"/>
                </a:lnTo>
                <a:close/>
              </a:path>
            </a:pathLst>
          </a:custGeom>
          <a:blipFill>
            <a:blip r:embed="rId9"/>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grpSp>
        <p:nvGrpSpPr>
          <p:cNvPr id="2" name="Group 2"/>
          <p:cNvGrpSpPr/>
          <p:nvPr/>
        </p:nvGrpSpPr>
        <p:grpSpPr>
          <a:xfrm>
            <a:off x="10415687" y="1546414"/>
            <a:ext cx="6507408" cy="1188085"/>
            <a:chOff x="0" y="0"/>
            <a:chExt cx="8676544" cy="1584114"/>
          </a:xfrm>
        </p:grpSpPr>
        <p:pic>
          <p:nvPicPr>
            <p:cNvPr id="3" name="Picture 3"/>
            <p:cNvPicPr>
              <a:picLocks noChangeAspect="1"/>
            </p:cNvPicPr>
            <p:nvPr/>
          </p:nvPicPr>
          <p:blipFill>
            <a:blip r:embed="rId2"/>
            <a:srcRect t="36298" b="36298"/>
            <a:stretch>
              <a:fillRect/>
            </a:stretch>
          </p:blipFill>
          <p:spPr>
            <a:xfrm>
              <a:off x="0" y="0"/>
              <a:ext cx="8676544" cy="1584114"/>
            </a:xfrm>
            <a:prstGeom prst="rect">
              <a:avLst/>
            </a:prstGeom>
          </p:spPr>
        </p:pic>
      </p:grpSp>
      <p:grpSp>
        <p:nvGrpSpPr>
          <p:cNvPr id="4" name="Group 4"/>
          <p:cNvGrpSpPr/>
          <p:nvPr/>
        </p:nvGrpSpPr>
        <p:grpSpPr>
          <a:xfrm>
            <a:off x="10415687" y="3071848"/>
            <a:ext cx="2647670" cy="5668738"/>
            <a:chOff x="0" y="0"/>
            <a:chExt cx="3530227" cy="7558317"/>
          </a:xfrm>
        </p:grpSpPr>
        <p:pic>
          <p:nvPicPr>
            <p:cNvPr id="5" name="Picture 5"/>
            <p:cNvPicPr>
              <a:picLocks noChangeAspect="1"/>
            </p:cNvPicPr>
            <p:nvPr/>
          </p:nvPicPr>
          <p:blipFill>
            <a:blip r:embed="rId3"/>
            <a:srcRect l="34411" r="34411"/>
            <a:stretch>
              <a:fillRect/>
            </a:stretch>
          </p:blipFill>
          <p:spPr>
            <a:xfrm>
              <a:off x="0" y="0"/>
              <a:ext cx="3530227" cy="7558317"/>
            </a:xfrm>
            <a:prstGeom prst="rect">
              <a:avLst/>
            </a:prstGeom>
          </p:spPr>
        </p:pic>
      </p:grpSp>
      <p:sp>
        <p:nvSpPr>
          <p:cNvPr id="6" name="Freeform 6"/>
          <p:cNvSpPr/>
          <p:nvPr/>
        </p:nvSpPr>
        <p:spPr>
          <a:xfrm rot="-3494918">
            <a:off x="14085872" y="5418174"/>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13286685" y="3071848"/>
            <a:ext cx="3636410" cy="5668738"/>
            <a:chOff x="0" y="0"/>
            <a:chExt cx="4848547" cy="7558317"/>
          </a:xfrm>
        </p:grpSpPr>
        <p:pic>
          <p:nvPicPr>
            <p:cNvPr id="8" name="Picture 8"/>
            <p:cNvPicPr>
              <a:picLocks noChangeAspect="1"/>
            </p:cNvPicPr>
            <p:nvPr/>
          </p:nvPicPr>
          <p:blipFill>
            <a:blip r:embed="rId6"/>
            <a:srcRect l="1858" r="1858"/>
            <a:stretch>
              <a:fillRect/>
            </a:stretch>
          </p:blipFill>
          <p:spPr>
            <a:xfrm>
              <a:off x="0" y="0"/>
              <a:ext cx="4848547" cy="7558317"/>
            </a:xfrm>
            <a:prstGeom prst="rect">
              <a:avLst/>
            </a:prstGeom>
          </p:spPr>
        </p:pic>
      </p:grpSp>
      <p:sp>
        <p:nvSpPr>
          <p:cNvPr id="9" name="Freeform 9"/>
          <p:cNvSpPr/>
          <p:nvPr/>
        </p:nvSpPr>
        <p:spPr>
          <a:xfrm rot="-713748">
            <a:off x="-4308070" y="-2730059"/>
            <a:ext cx="13554378" cy="12758059"/>
          </a:xfrm>
          <a:custGeom>
            <a:avLst/>
            <a:gdLst/>
            <a:ahLst/>
            <a:cxnLst/>
            <a:rect l="l" t="t" r="r" b="b"/>
            <a:pathLst>
              <a:path w="13554378" h="12758059">
                <a:moveTo>
                  <a:pt x="0" y="0"/>
                </a:moveTo>
                <a:lnTo>
                  <a:pt x="13554378" y="0"/>
                </a:lnTo>
                <a:lnTo>
                  <a:pt x="13554378" y="12758059"/>
                </a:lnTo>
                <a:lnTo>
                  <a:pt x="0" y="12758059"/>
                </a:lnTo>
                <a:lnTo>
                  <a:pt x="0" y="0"/>
                </a:lnTo>
                <a:close/>
              </a:path>
            </a:pathLst>
          </a:custGeom>
          <a:blipFill>
            <a:blip r:embed="rId7">
              <a:alphaModFix amt="16000"/>
            </a:blip>
            <a:stretch>
              <a:fillRect/>
            </a:stretch>
          </a:blipFill>
        </p:spPr>
      </p:sp>
      <p:sp>
        <p:nvSpPr>
          <p:cNvPr id="10" name="Freeform 10"/>
          <p:cNvSpPr/>
          <p:nvPr/>
        </p:nvSpPr>
        <p:spPr>
          <a:xfrm>
            <a:off x="1465594" y="7579639"/>
            <a:ext cx="6484642" cy="4114800"/>
          </a:xfrm>
          <a:custGeom>
            <a:avLst/>
            <a:gdLst/>
            <a:ahLst/>
            <a:cxnLst/>
            <a:rect l="l" t="t" r="r" b="b"/>
            <a:pathLst>
              <a:path w="6484642" h="4114800">
                <a:moveTo>
                  <a:pt x="0" y="0"/>
                </a:moveTo>
                <a:lnTo>
                  <a:pt x="6484641" y="0"/>
                </a:lnTo>
                <a:lnTo>
                  <a:pt x="6484641"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7127899" y="-51387"/>
            <a:ext cx="2876746" cy="2160175"/>
          </a:xfrm>
          <a:custGeom>
            <a:avLst/>
            <a:gdLst/>
            <a:ahLst/>
            <a:cxnLst/>
            <a:rect l="l" t="t" r="r" b="b"/>
            <a:pathLst>
              <a:path w="2876746" h="2160175">
                <a:moveTo>
                  <a:pt x="0" y="0"/>
                </a:moveTo>
                <a:lnTo>
                  <a:pt x="2876746" y="0"/>
                </a:lnTo>
                <a:lnTo>
                  <a:pt x="2876746" y="2160174"/>
                </a:lnTo>
                <a:lnTo>
                  <a:pt x="0" y="21601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3208302" y="458359"/>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3" name="TextBox 13"/>
          <p:cNvSpPr txBox="1"/>
          <p:nvPr/>
        </p:nvSpPr>
        <p:spPr>
          <a:xfrm>
            <a:off x="1465594" y="1826127"/>
            <a:ext cx="6753962" cy="1245870"/>
          </a:xfrm>
          <a:prstGeom prst="rect">
            <a:avLst/>
          </a:prstGeom>
        </p:spPr>
        <p:txBody>
          <a:bodyPr lIns="0" tIns="0" rIns="0" bIns="0" rtlCol="0" anchor="t">
            <a:spAutoFit/>
          </a:bodyPr>
          <a:lstStyle/>
          <a:p>
            <a:pPr>
              <a:lnSpc>
                <a:spcPts val="9540"/>
              </a:lnSpc>
            </a:pPr>
            <a:r>
              <a:rPr lang="en-US" sz="9000">
                <a:solidFill>
                  <a:srgbClr val="43521A"/>
                </a:solidFill>
                <a:latin typeface="Montserrat Bold"/>
              </a:rPr>
              <a:t>Abstract</a:t>
            </a:r>
          </a:p>
        </p:txBody>
      </p:sp>
      <p:sp>
        <p:nvSpPr>
          <p:cNvPr id="14" name="TextBox 14"/>
          <p:cNvSpPr txBox="1"/>
          <p:nvPr/>
        </p:nvSpPr>
        <p:spPr>
          <a:xfrm>
            <a:off x="1465594" y="3332010"/>
            <a:ext cx="6753962" cy="6410325"/>
          </a:xfrm>
          <a:prstGeom prst="rect">
            <a:avLst/>
          </a:prstGeom>
        </p:spPr>
        <p:txBody>
          <a:bodyPr lIns="0" tIns="0" rIns="0" bIns="0" rtlCol="0" anchor="t">
            <a:spAutoFit/>
          </a:bodyPr>
          <a:lstStyle/>
          <a:p>
            <a:pPr>
              <a:lnSpc>
                <a:spcPts val="4200"/>
              </a:lnSpc>
            </a:pPr>
            <a:r>
              <a:rPr lang="en-US" sz="3000">
                <a:solidFill>
                  <a:srgbClr val="000000"/>
                </a:solidFill>
                <a:latin typeface="Poppins"/>
              </a:rPr>
              <a:t>•ONLINE FOOD DELIVERY SYSTEM is a website which is designed  primarily for use in the food delivery industry. </a:t>
            </a:r>
          </a:p>
          <a:p>
            <a:pPr>
              <a:lnSpc>
                <a:spcPts val="4200"/>
              </a:lnSpc>
            </a:pPr>
            <a:r>
              <a:rPr lang="en-US" sz="3000">
                <a:solidFill>
                  <a:srgbClr val="000000"/>
                </a:solidFill>
                <a:latin typeface="Poppins"/>
              </a:rPr>
              <a:t>•This system will allow hotels and restaurants to increase scope of their business by reducing the labour cost involved.</a:t>
            </a:r>
          </a:p>
          <a:p>
            <a:pPr>
              <a:lnSpc>
                <a:spcPts val="4200"/>
              </a:lnSpc>
            </a:pPr>
            <a:r>
              <a:rPr lang="en-US" sz="3000">
                <a:solidFill>
                  <a:srgbClr val="000000"/>
                </a:solidFill>
                <a:latin typeface="Poppins"/>
              </a:rPr>
              <a:t>•This also enables contact less delivery for the consumers and saves time for them.</a:t>
            </a:r>
          </a:p>
          <a:p>
            <a:pPr>
              <a:lnSpc>
                <a:spcPts val="4200"/>
              </a:lnSpc>
            </a:pPr>
            <a:endParaRPr lang="en-US" sz="3000">
              <a:solidFill>
                <a:srgbClr val="000000"/>
              </a:solidFill>
              <a:latin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765890" y="412717"/>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Post purchase</a:t>
            </a:r>
          </a:p>
          <a:p>
            <a:pPr>
              <a:lnSpc>
                <a:spcPts val="4170"/>
              </a:lnSpc>
            </a:pPr>
            <a:endParaRPr lang="en-US" sz="3934">
              <a:solidFill>
                <a:srgbClr val="43521A"/>
              </a:solidFill>
              <a:latin typeface="Montserrat Bold"/>
            </a:endParaRP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678216" y="1509729"/>
            <a:ext cx="12931569" cy="7267542"/>
          </a:xfrm>
          <a:custGeom>
            <a:avLst/>
            <a:gdLst/>
            <a:ahLst/>
            <a:cxnLst/>
            <a:rect l="l" t="t" r="r" b="b"/>
            <a:pathLst>
              <a:path w="12931569" h="7267542">
                <a:moveTo>
                  <a:pt x="0" y="0"/>
                </a:moveTo>
                <a:lnTo>
                  <a:pt x="12931568" y="0"/>
                </a:lnTo>
                <a:lnTo>
                  <a:pt x="12931568" y="7267542"/>
                </a:lnTo>
                <a:lnTo>
                  <a:pt x="0" y="7267542"/>
                </a:lnTo>
                <a:lnTo>
                  <a:pt x="0" y="0"/>
                </a:lnTo>
                <a:close/>
              </a:path>
            </a:pathLst>
          </a:custGeom>
          <a:blipFill>
            <a:blip r:embed="rId9"/>
            <a:stretch>
              <a:fillRect/>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765890" y="412717"/>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Post purchase</a:t>
            </a:r>
          </a:p>
          <a:p>
            <a:pPr>
              <a:lnSpc>
                <a:spcPts val="4170"/>
              </a:lnSpc>
            </a:pPr>
            <a:endParaRPr lang="en-US" sz="3934">
              <a:solidFill>
                <a:srgbClr val="43521A"/>
              </a:solidFill>
              <a:latin typeface="Montserrat Bold"/>
            </a:endParaRP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2838783" y="1599204"/>
            <a:ext cx="12610435" cy="7088593"/>
          </a:xfrm>
          <a:custGeom>
            <a:avLst/>
            <a:gdLst/>
            <a:ahLst/>
            <a:cxnLst/>
            <a:rect l="l" t="t" r="r" b="b"/>
            <a:pathLst>
              <a:path w="12610435" h="7088593">
                <a:moveTo>
                  <a:pt x="0" y="0"/>
                </a:moveTo>
                <a:lnTo>
                  <a:pt x="12610434" y="0"/>
                </a:lnTo>
                <a:lnTo>
                  <a:pt x="12610434" y="7088592"/>
                </a:lnTo>
                <a:lnTo>
                  <a:pt x="0" y="7088592"/>
                </a:lnTo>
                <a:lnTo>
                  <a:pt x="0" y="0"/>
                </a:lnTo>
                <a:close/>
              </a:path>
            </a:pathLst>
          </a:custGeom>
          <a:blipFill>
            <a:blip r:embed="rId9"/>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765890" y="412717"/>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REGISTRATION PAGE</a:t>
            </a:r>
          </a:p>
          <a:p>
            <a:pPr>
              <a:lnSpc>
                <a:spcPts val="4170"/>
              </a:lnSpc>
            </a:pPr>
            <a:endParaRPr lang="en-US" sz="3934">
              <a:solidFill>
                <a:srgbClr val="43521A"/>
              </a:solidFill>
              <a:latin typeface="Montserrat Bold"/>
            </a:endParaRP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1028700" y="1993716"/>
            <a:ext cx="14977781" cy="7267272"/>
          </a:xfrm>
          <a:custGeom>
            <a:avLst/>
            <a:gdLst/>
            <a:ahLst/>
            <a:cxnLst/>
            <a:rect l="l" t="t" r="r" b="b"/>
            <a:pathLst>
              <a:path w="14977781" h="7267272">
                <a:moveTo>
                  <a:pt x="0" y="0"/>
                </a:moveTo>
                <a:lnTo>
                  <a:pt x="14977781" y="0"/>
                </a:lnTo>
                <a:lnTo>
                  <a:pt x="14977781" y="7267272"/>
                </a:lnTo>
                <a:lnTo>
                  <a:pt x="0" y="7267272"/>
                </a:lnTo>
                <a:lnTo>
                  <a:pt x="0" y="0"/>
                </a:lnTo>
                <a:close/>
              </a:path>
            </a:pathLst>
          </a:custGeom>
          <a:blipFill>
            <a:blip r:embed="rId9"/>
            <a:stretch>
              <a:fillRect t="-11829" b="-11829"/>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765890" y="412717"/>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LOGIN PAGE</a:t>
            </a:r>
          </a:p>
          <a:p>
            <a:pPr>
              <a:lnSpc>
                <a:spcPts val="4170"/>
              </a:lnSpc>
            </a:pPr>
            <a:endParaRPr lang="en-US" sz="3934">
              <a:solidFill>
                <a:srgbClr val="43521A"/>
              </a:solidFill>
              <a:latin typeface="Montserrat Bold"/>
            </a:endParaRP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765890" y="2048754"/>
            <a:ext cx="15513951" cy="7394142"/>
          </a:xfrm>
          <a:custGeom>
            <a:avLst/>
            <a:gdLst/>
            <a:ahLst/>
            <a:cxnLst/>
            <a:rect l="l" t="t" r="r" b="b"/>
            <a:pathLst>
              <a:path w="15513951" h="7394142">
                <a:moveTo>
                  <a:pt x="0" y="0"/>
                </a:moveTo>
                <a:lnTo>
                  <a:pt x="15513951" y="0"/>
                </a:lnTo>
                <a:lnTo>
                  <a:pt x="15513951" y="7394142"/>
                </a:lnTo>
                <a:lnTo>
                  <a:pt x="0" y="7394142"/>
                </a:lnTo>
                <a:lnTo>
                  <a:pt x="0" y="0"/>
                </a:lnTo>
                <a:close/>
              </a:path>
            </a:pathLst>
          </a:custGeom>
          <a:blipFill>
            <a:blip r:embed="rId9"/>
            <a:stretch>
              <a:fillRect t="-17223" b="-931"/>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5"/>
          <p:cNvSpPr txBox="1"/>
          <p:nvPr/>
        </p:nvSpPr>
        <p:spPr>
          <a:xfrm>
            <a:off x="765890" y="412717"/>
            <a:ext cx="15513951" cy="2000731"/>
          </a:xfrm>
          <a:prstGeom prst="rect">
            <a:avLst/>
          </a:prstGeom>
        </p:spPr>
        <p:txBody>
          <a:bodyPr lIns="0" tIns="0" rIns="0" bIns="0" rtlCol="0" anchor="t">
            <a:spAutoFit/>
          </a:bodyPr>
          <a:lstStyle/>
          <a:p>
            <a:pPr>
              <a:lnSpc>
                <a:spcPts val="4170"/>
              </a:lnSpc>
            </a:pPr>
            <a:r>
              <a:rPr lang="en-US" sz="3934">
                <a:solidFill>
                  <a:srgbClr val="43521A"/>
                </a:solidFill>
                <a:latin typeface="Montserrat Bold"/>
              </a:rPr>
              <a:t>ADMIN LOGIN PAGE</a:t>
            </a:r>
          </a:p>
          <a:p>
            <a:pPr>
              <a:lnSpc>
                <a:spcPts val="4170"/>
              </a:lnSpc>
            </a:pPr>
            <a:endParaRPr lang="en-US" sz="3934">
              <a:solidFill>
                <a:srgbClr val="43521A"/>
              </a:solidFill>
              <a:latin typeface="Montserrat Bold"/>
            </a:endParaRPr>
          </a:p>
          <a:p>
            <a:pPr>
              <a:lnSpc>
                <a:spcPts val="7244"/>
              </a:lnSpc>
            </a:pPr>
            <a:endParaRPr lang="en-US" sz="3934">
              <a:solidFill>
                <a:srgbClr val="43521A"/>
              </a:solidFill>
              <a:latin typeface="Montserrat Bold"/>
            </a:endParaRPr>
          </a:p>
        </p:txBody>
      </p:sp>
      <p:sp>
        <p:nvSpPr>
          <p:cNvPr id="6" name="AutoShape 6"/>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7" name="Freeform 7"/>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1028700" y="1599204"/>
            <a:ext cx="14420517" cy="7088593"/>
          </a:xfrm>
          <a:custGeom>
            <a:avLst/>
            <a:gdLst/>
            <a:ahLst/>
            <a:cxnLst/>
            <a:rect l="l" t="t" r="r" b="b"/>
            <a:pathLst>
              <a:path w="14420517" h="7088593">
                <a:moveTo>
                  <a:pt x="0" y="0"/>
                </a:moveTo>
                <a:lnTo>
                  <a:pt x="14420517" y="0"/>
                </a:lnTo>
                <a:lnTo>
                  <a:pt x="14420517" y="7088592"/>
                </a:lnTo>
                <a:lnTo>
                  <a:pt x="0" y="7088592"/>
                </a:lnTo>
                <a:lnTo>
                  <a:pt x="0" y="0"/>
                </a:lnTo>
                <a:close/>
              </a:path>
            </a:pathLst>
          </a:custGeom>
          <a:blipFill>
            <a:blip r:embed="rId9"/>
            <a:stretch>
              <a:fillRect t="-7176" b="-7176"/>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TextBox 8"/>
          <p:cNvSpPr txBox="1"/>
          <p:nvPr/>
        </p:nvSpPr>
        <p:spPr>
          <a:xfrm>
            <a:off x="766748" y="1055913"/>
            <a:ext cx="7271288" cy="536675"/>
          </a:xfrm>
          <a:prstGeom prst="rect">
            <a:avLst/>
          </a:prstGeom>
        </p:spPr>
        <p:txBody>
          <a:bodyPr lIns="0" tIns="0" rIns="0" bIns="0" rtlCol="0" anchor="t">
            <a:spAutoFit/>
          </a:bodyPr>
          <a:lstStyle/>
          <a:p>
            <a:pPr algn="ctr">
              <a:lnSpc>
                <a:spcPts val="4170"/>
              </a:lnSpc>
              <a:spcBef>
                <a:spcPct val="0"/>
              </a:spcBef>
            </a:pPr>
            <a:r>
              <a:rPr lang="en-US" sz="3934">
                <a:solidFill>
                  <a:srgbClr val="000000"/>
                </a:solidFill>
                <a:latin typeface="Montserrat Bold"/>
              </a:rPr>
              <a:t>ADMIN PAGE AFTER LOGIN</a:t>
            </a:r>
          </a:p>
        </p:txBody>
      </p:sp>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4600" y="2282724"/>
            <a:ext cx="11795136" cy="663476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TextBox 8"/>
          <p:cNvSpPr txBox="1"/>
          <p:nvPr/>
        </p:nvSpPr>
        <p:spPr>
          <a:xfrm>
            <a:off x="692372" y="670169"/>
            <a:ext cx="8848150" cy="536675"/>
          </a:xfrm>
          <a:prstGeom prst="rect">
            <a:avLst/>
          </a:prstGeom>
        </p:spPr>
        <p:txBody>
          <a:bodyPr lIns="0" tIns="0" rIns="0" bIns="0" rtlCol="0" anchor="t">
            <a:spAutoFit/>
          </a:bodyPr>
          <a:lstStyle/>
          <a:p>
            <a:pPr algn="ctr">
              <a:lnSpc>
                <a:spcPts val="4170"/>
              </a:lnSpc>
              <a:spcBef>
                <a:spcPct val="0"/>
              </a:spcBef>
            </a:pPr>
            <a:r>
              <a:rPr lang="en-US" sz="3934">
                <a:solidFill>
                  <a:srgbClr val="000000"/>
                </a:solidFill>
                <a:latin typeface="Montserrat Bold"/>
              </a:rPr>
              <a:t>ADDING PRODUCTS BY ADMIN</a:t>
            </a: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4200" y="2107672"/>
            <a:ext cx="12573000" cy="70199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600533" y="1599204"/>
            <a:ext cx="13848685" cy="7088593"/>
          </a:xfrm>
          <a:custGeom>
            <a:avLst/>
            <a:gdLst/>
            <a:ahLst/>
            <a:cxnLst/>
            <a:rect l="l" t="t" r="r" b="b"/>
            <a:pathLst>
              <a:path w="13848685" h="7088593">
                <a:moveTo>
                  <a:pt x="0" y="0"/>
                </a:moveTo>
                <a:lnTo>
                  <a:pt x="13848684" y="0"/>
                </a:lnTo>
                <a:lnTo>
                  <a:pt x="13848684" y="7088592"/>
                </a:lnTo>
                <a:lnTo>
                  <a:pt x="0" y="7088592"/>
                </a:lnTo>
                <a:lnTo>
                  <a:pt x="0" y="0"/>
                </a:lnTo>
                <a:close/>
              </a:path>
            </a:pathLst>
          </a:custGeom>
          <a:blipFill>
            <a:blip r:embed="rId9"/>
            <a:stretch>
              <a:fillRect t="-4909" b="-4909"/>
            </a:stretch>
          </a:blipFill>
        </p:spPr>
      </p:sp>
      <p:sp>
        <p:nvSpPr>
          <p:cNvPr id="8" name="TextBox 8"/>
          <p:cNvSpPr txBox="1"/>
          <p:nvPr/>
        </p:nvSpPr>
        <p:spPr>
          <a:xfrm>
            <a:off x="766748" y="1055913"/>
            <a:ext cx="7271288" cy="536675"/>
          </a:xfrm>
          <a:prstGeom prst="rect">
            <a:avLst/>
          </a:prstGeom>
        </p:spPr>
        <p:txBody>
          <a:bodyPr lIns="0" tIns="0" rIns="0" bIns="0" rtlCol="0" anchor="t">
            <a:spAutoFit/>
          </a:bodyPr>
          <a:lstStyle/>
          <a:p>
            <a:pPr algn="ctr">
              <a:lnSpc>
                <a:spcPts val="4170"/>
              </a:lnSpc>
              <a:spcBef>
                <a:spcPct val="0"/>
              </a:spcBef>
            </a:pPr>
            <a:r>
              <a:rPr lang="en-US" sz="3934">
                <a:solidFill>
                  <a:srgbClr val="000000"/>
                </a:solidFill>
                <a:latin typeface="Montserrat Bold"/>
              </a:rPr>
              <a:t>RESTAURANT PAGE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840119" y="2167673"/>
            <a:ext cx="12359262" cy="7275223"/>
          </a:xfrm>
          <a:custGeom>
            <a:avLst/>
            <a:gdLst/>
            <a:ahLst/>
            <a:cxnLst/>
            <a:rect l="l" t="t" r="r" b="b"/>
            <a:pathLst>
              <a:path w="12359262" h="7275223">
                <a:moveTo>
                  <a:pt x="0" y="0"/>
                </a:moveTo>
                <a:lnTo>
                  <a:pt x="12359262" y="0"/>
                </a:lnTo>
                <a:lnTo>
                  <a:pt x="12359262" y="7275223"/>
                </a:lnTo>
                <a:lnTo>
                  <a:pt x="0" y="7275223"/>
                </a:lnTo>
                <a:lnTo>
                  <a:pt x="0" y="0"/>
                </a:lnTo>
                <a:close/>
              </a:path>
            </a:pathLst>
          </a:custGeom>
          <a:blipFill>
            <a:blip r:embed="rId9"/>
            <a:stretch>
              <a:fillRect/>
            </a:stretch>
          </a:blipFill>
        </p:spPr>
      </p:sp>
      <p:sp>
        <p:nvSpPr>
          <p:cNvPr id="8" name="TextBox 8"/>
          <p:cNvSpPr txBox="1"/>
          <p:nvPr/>
        </p:nvSpPr>
        <p:spPr>
          <a:xfrm>
            <a:off x="242553" y="882807"/>
            <a:ext cx="7271288" cy="1060550"/>
          </a:xfrm>
          <a:prstGeom prst="rect">
            <a:avLst/>
          </a:prstGeom>
        </p:spPr>
        <p:txBody>
          <a:bodyPr lIns="0" tIns="0" rIns="0" bIns="0" rtlCol="0" anchor="t">
            <a:spAutoFit/>
          </a:bodyPr>
          <a:lstStyle/>
          <a:p>
            <a:pPr algn="ctr">
              <a:lnSpc>
                <a:spcPts val="4170"/>
              </a:lnSpc>
            </a:pPr>
            <a:r>
              <a:rPr lang="en-US" sz="3934">
                <a:solidFill>
                  <a:srgbClr val="000000"/>
                </a:solidFill>
                <a:latin typeface="Montserrat Bold"/>
              </a:rPr>
              <a:t>HOME PAGE</a:t>
            </a:r>
          </a:p>
          <a:p>
            <a:pPr algn="ctr">
              <a:lnSpc>
                <a:spcPts val="4170"/>
              </a:lnSpc>
              <a:spcBef>
                <a:spcPct val="0"/>
              </a:spcBef>
            </a:pPr>
            <a:r>
              <a:rPr lang="en-US" sz="3934">
                <a:solidFill>
                  <a:srgbClr val="000000"/>
                </a:solidFill>
                <a:latin typeface="Montserrat"/>
              </a:rPr>
              <a:t>All products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808801" y="2102661"/>
            <a:ext cx="12003397" cy="7155639"/>
          </a:xfrm>
          <a:custGeom>
            <a:avLst/>
            <a:gdLst/>
            <a:ahLst/>
            <a:cxnLst/>
            <a:rect l="l" t="t" r="r" b="b"/>
            <a:pathLst>
              <a:path w="12003397" h="7155639">
                <a:moveTo>
                  <a:pt x="0" y="0"/>
                </a:moveTo>
                <a:lnTo>
                  <a:pt x="12003398" y="0"/>
                </a:lnTo>
                <a:lnTo>
                  <a:pt x="12003398" y="7155639"/>
                </a:lnTo>
                <a:lnTo>
                  <a:pt x="0" y="7155639"/>
                </a:lnTo>
                <a:lnTo>
                  <a:pt x="0" y="0"/>
                </a:lnTo>
                <a:close/>
              </a:path>
            </a:pathLst>
          </a:custGeom>
          <a:blipFill>
            <a:blip r:embed="rId9"/>
            <a:stretch>
              <a:fillRect l="-1477" t="-12497" r="-1477"/>
            </a:stretch>
          </a:blipFill>
        </p:spPr>
      </p:sp>
      <p:sp>
        <p:nvSpPr>
          <p:cNvPr id="8" name="TextBox 8"/>
          <p:cNvSpPr txBox="1"/>
          <p:nvPr/>
        </p:nvSpPr>
        <p:spPr>
          <a:xfrm>
            <a:off x="242553" y="788937"/>
            <a:ext cx="7271288" cy="536675"/>
          </a:xfrm>
          <a:prstGeom prst="rect">
            <a:avLst/>
          </a:prstGeom>
        </p:spPr>
        <p:txBody>
          <a:bodyPr lIns="0" tIns="0" rIns="0" bIns="0" rtlCol="0" anchor="t">
            <a:spAutoFit/>
          </a:bodyPr>
          <a:lstStyle/>
          <a:p>
            <a:pPr algn="ctr">
              <a:lnSpc>
                <a:spcPts val="4170"/>
              </a:lnSpc>
              <a:spcBef>
                <a:spcPct val="0"/>
              </a:spcBef>
            </a:pPr>
            <a:r>
              <a:rPr lang="en-US" sz="3934">
                <a:solidFill>
                  <a:srgbClr val="000000"/>
                </a:solidFill>
                <a:latin typeface="Montserrat Bold"/>
              </a:rPr>
              <a:t>Indian products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grpSp>
        <p:nvGrpSpPr>
          <p:cNvPr id="2" name="Group 2"/>
          <p:cNvGrpSpPr/>
          <p:nvPr/>
        </p:nvGrpSpPr>
        <p:grpSpPr>
          <a:xfrm>
            <a:off x="10415687" y="1546414"/>
            <a:ext cx="6507408" cy="1188085"/>
            <a:chOff x="0" y="0"/>
            <a:chExt cx="8676544" cy="1584114"/>
          </a:xfrm>
        </p:grpSpPr>
        <p:pic>
          <p:nvPicPr>
            <p:cNvPr id="3" name="Picture 3"/>
            <p:cNvPicPr>
              <a:picLocks noChangeAspect="1"/>
            </p:cNvPicPr>
            <p:nvPr/>
          </p:nvPicPr>
          <p:blipFill>
            <a:blip r:embed="rId2"/>
            <a:srcRect t="36298" b="36298"/>
            <a:stretch>
              <a:fillRect/>
            </a:stretch>
          </p:blipFill>
          <p:spPr>
            <a:xfrm>
              <a:off x="0" y="0"/>
              <a:ext cx="8676544" cy="1584114"/>
            </a:xfrm>
            <a:prstGeom prst="rect">
              <a:avLst/>
            </a:prstGeom>
          </p:spPr>
        </p:pic>
      </p:grpSp>
      <p:grpSp>
        <p:nvGrpSpPr>
          <p:cNvPr id="4" name="Group 4"/>
          <p:cNvGrpSpPr/>
          <p:nvPr/>
        </p:nvGrpSpPr>
        <p:grpSpPr>
          <a:xfrm>
            <a:off x="10415687" y="3071848"/>
            <a:ext cx="2647670" cy="5668738"/>
            <a:chOff x="0" y="0"/>
            <a:chExt cx="3530227" cy="7558317"/>
          </a:xfrm>
        </p:grpSpPr>
        <p:pic>
          <p:nvPicPr>
            <p:cNvPr id="5" name="Picture 5"/>
            <p:cNvPicPr>
              <a:picLocks noChangeAspect="1"/>
            </p:cNvPicPr>
            <p:nvPr/>
          </p:nvPicPr>
          <p:blipFill>
            <a:blip r:embed="rId3"/>
            <a:srcRect l="34411" r="34411"/>
            <a:stretch>
              <a:fillRect/>
            </a:stretch>
          </p:blipFill>
          <p:spPr>
            <a:xfrm>
              <a:off x="0" y="0"/>
              <a:ext cx="3530227" cy="7558317"/>
            </a:xfrm>
            <a:prstGeom prst="rect">
              <a:avLst/>
            </a:prstGeom>
          </p:spPr>
        </p:pic>
      </p:grpSp>
      <p:sp>
        <p:nvSpPr>
          <p:cNvPr id="6" name="Freeform 6"/>
          <p:cNvSpPr/>
          <p:nvPr/>
        </p:nvSpPr>
        <p:spPr>
          <a:xfrm rot="-3494918">
            <a:off x="14085872" y="5418174"/>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13286685" y="3071848"/>
            <a:ext cx="3636410" cy="5668738"/>
            <a:chOff x="0" y="0"/>
            <a:chExt cx="4848547" cy="7558317"/>
          </a:xfrm>
        </p:grpSpPr>
        <p:pic>
          <p:nvPicPr>
            <p:cNvPr id="8" name="Picture 8"/>
            <p:cNvPicPr>
              <a:picLocks noChangeAspect="1"/>
            </p:cNvPicPr>
            <p:nvPr/>
          </p:nvPicPr>
          <p:blipFill>
            <a:blip r:embed="rId6"/>
            <a:srcRect l="1858" r="1858"/>
            <a:stretch>
              <a:fillRect/>
            </a:stretch>
          </p:blipFill>
          <p:spPr>
            <a:xfrm>
              <a:off x="0" y="0"/>
              <a:ext cx="4848547" cy="7558317"/>
            </a:xfrm>
            <a:prstGeom prst="rect">
              <a:avLst/>
            </a:prstGeom>
          </p:spPr>
        </p:pic>
      </p:grpSp>
      <p:sp>
        <p:nvSpPr>
          <p:cNvPr id="9" name="Freeform 9"/>
          <p:cNvSpPr/>
          <p:nvPr/>
        </p:nvSpPr>
        <p:spPr>
          <a:xfrm rot="-713748">
            <a:off x="-4308070" y="-2730059"/>
            <a:ext cx="13554378" cy="12758059"/>
          </a:xfrm>
          <a:custGeom>
            <a:avLst/>
            <a:gdLst/>
            <a:ahLst/>
            <a:cxnLst/>
            <a:rect l="l" t="t" r="r" b="b"/>
            <a:pathLst>
              <a:path w="13554378" h="12758059">
                <a:moveTo>
                  <a:pt x="0" y="0"/>
                </a:moveTo>
                <a:lnTo>
                  <a:pt x="13554378" y="0"/>
                </a:lnTo>
                <a:lnTo>
                  <a:pt x="13554378" y="12758059"/>
                </a:lnTo>
                <a:lnTo>
                  <a:pt x="0" y="12758059"/>
                </a:lnTo>
                <a:lnTo>
                  <a:pt x="0" y="0"/>
                </a:lnTo>
                <a:close/>
              </a:path>
            </a:pathLst>
          </a:custGeom>
          <a:blipFill>
            <a:blip r:embed="rId7">
              <a:alphaModFix amt="16000"/>
            </a:blip>
            <a:stretch>
              <a:fillRect/>
            </a:stretch>
          </a:blipFill>
        </p:spPr>
      </p:sp>
      <p:sp>
        <p:nvSpPr>
          <p:cNvPr id="10" name="Freeform 10"/>
          <p:cNvSpPr/>
          <p:nvPr/>
        </p:nvSpPr>
        <p:spPr>
          <a:xfrm>
            <a:off x="1465594" y="7579639"/>
            <a:ext cx="6484642" cy="4114800"/>
          </a:xfrm>
          <a:custGeom>
            <a:avLst/>
            <a:gdLst/>
            <a:ahLst/>
            <a:cxnLst/>
            <a:rect l="l" t="t" r="r" b="b"/>
            <a:pathLst>
              <a:path w="6484642" h="4114800">
                <a:moveTo>
                  <a:pt x="0" y="0"/>
                </a:moveTo>
                <a:lnTo>
                  <a:pt x="6484641" y="0"/>
                </a:lnTo>
                <a:lnTo>
                  <a:pt x="6484641"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7127899" y="-51387"/>
            <a:ext cx="2876746" cy="2160175"/>
          </a:xfrm>
          <a:custGeom>
            <a:avLst/>
            <a:gdLst/>
            <a:ahLst/>
            <a:cxnLst/>
            <a:rect l="l" t="t" r="r" b="b"/>
            <a:pathLst>
              <a:path w="2876746" h="2160175">
                <a:moveTo>
                  <a:pt x="0" y="0"/>
                </a:moveTo>
                <a:lnTo>
                  <a:pt x="2876746" y="0"/>
                </a:lnTo>
                <a:lnTo>
                  <a:pt x="2876746" y="2160174"/>
                </a:lnTo>
                <a:lnTo>
                  <a:pt x="0" y="21601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3208302" y="458359"/>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3" name="TextBox 13"/>
          <p:cNvSpPr txBox="1"/>
          <p:nvPr/>
        </p:nvSpPr>
        <p:spPr>
          <a:xfrm>
            <a:off x="449298" y="1826127"/>
            <a:ext cx="10886437" cy="1245870"/>
          </a:xfrm>
          <a:prstGeom prst="rect">
            <a:avLst/>
          </a:prstGeom>
        </p:spPr>
        <p:txBody>
          <a:bodyPr lIns="0" tIns="0" rIns="0" bIns="0" rtlCol="0" anchor="t">
            <a:spAutoFit/>
          </a:bodyPr>
          <a:lstStyle/>
          <a:p>
            <a:pPr>
              <a:lnSpc>
                <a:spcPts val="9540"/>
              </a:lnSpc>
            </a:pPr>
            <a:r>
              <a:rPr lang="en-US" sz="9000">
                <a:solidFill>
                  <a:srgbClr val="43521A"/>
                </a:solidFill>
                <a:latin typeface="Montserrat Bold"/>
              </a:rPr>
              <a:t>Technology used</a:t>
            </a:r>
          </a:p>
        </p:txBody>
      </p:sp>
      <p:sp>
        <p:nvSpPr>
          <p:cNvPr id="14" name="TextBox 14"/>
          <p:cNvSpPr txBox="1"/>
          <p:nvPr/>
        </p:nvSpPr>
        <p:spPr>
          <a:xfrm>
            <a:off x="1465594" y="3332010"/>
            <a:ext cx="6753962" cy="4810125"/>
          </a:xfrm>
          <a:prstGeom prst="rect">
            <a:avLst/>
          </a:prstGeom>
        </p:spPr>
        <p:txBody>
          <a:bodyPr lIns="0" tIns="0" rIns="0" bIns="0" rtlCol="0" anchor="t">
            <a:spAutoFit/>
          </a:bodyPr>
          <a:lstStyle/>
          <a:p>
            <a:pPr>
              <a:lnSpc>
                <a:spcPts val="4200"/>
              </a:lnSpc>
            </a:pPr>
            <a:r>
              <a:rPr lang="en-US" sz="3000">
                <a:solidFill>
                  <a:srgbClr val="000000"/>
                </a:solidFill>
                <a:latin typeface="Poppins"/>
              </a:rPr>
              <a:t>•Spring boot</a:t>
            </a:r>
          </a:p>
          <a:p>
            <a:pPr>
              <a:lnSpc>
                <a:spcPts val="4200"/>
              </a:lnSpc>
            </a:pPr>
            <a:r>
              <a:rPr lang="en-US" sz="3000">
                <a:solidFill>
                  <a:srgbClr val="000000"/>
                </a:solidFill>
                <a:latin typeface="Poppins"/>
              </a:rPr>
              <a:t>•Type Script</a:t>
            </a:r>
          </a:p>
          <a:p>
            <a:pPr>
              <a:lnSpc>
                <a:spcPts val="4200"/>
              </a:lnSpc>
            </a:pPr>
            <a:r>
              <a:rPr lang="en-US" sz="3000">
                <a:solidFill>
                  <a:srgbClr val="000000"/>
                </a:solidFill>
                <a:latin typeface="Poppins"/>
              </a:rPr>
              <a:t>•Java Script </a:t>
            </a:r>
          </a:p>
          <a:p>
            <a:pPr>
              <a:lnSpc>
                <a:spcPts val="4200"/>
              </a:lnSpc>
            </a:pPr>
            <a:r>
              <a:rPr lang="en-US" sz="3000">
                <a:solidFill>
                  <a:srgbClr val="000000"/>
                </a:solidFill>
                <a:latin typeface="Poppins"/>
              </a:rPr>
              <a:t>•My SQL</a:t>
            </a:r>
          </a:p>
          <a:p>
            <a:pPr>
              <a:lnSpc>
                <a:spcPts val="4200"/>
              </a:lnSpc>
            </a:pPr>
            <a:r>
              <a:rPr lang="en-US" sz="3000">
                <a:solidFill>
                  <a:srgbClr val="000000"/>
                </a:solidFill>
                <a:latin typeface="Poppins"/>
              </a:rPr>
              <a:t>•Angular</a:t>
            </a:r>
          </a:p>
          <a:p>
            <a:pPr>
              <a:lnSpc>
                <a:spcPts val="4200"/>
              </a:lnSpc>
            </a:pPr>
            <a:r>
              <a:rPr lang="en-US" sz="3000">
                <a:solidFill>
                  <a:srgbClr val="000000"/>
                </a:solidFill>
                <a:latin typeface="Poppins"/>
              </a:rPr>
              <a:t>•HTML</a:t>
            </a:r>
          </a:p>
          <a:p>
            <a:pPr>
              <a:lnSpc>
                <a:spcPts val="4200"/>
              </a:lnSpc>
            </a:pPr>
            <a:r>
              <a:rPr lang="en-US" sz="3000">
                <a:solidFill>
                  <a:srgbClr val="000000"/>
                </a:solidFill>
                <a:latin typeface="Poppins"/>
              </a:rPr>
              <a:t>•CSS</a:t>
            </a:r>
          </a:p>
          <a:p>
            <a:pPr>
              <a:lnSpc>
                <a:spcPts val="4200"/>
              </a:lnSpc>
            </a:pPr>
            <a:r>
              <a:rPr lang="en-US" sz="3000">
                <a:solidFill>
                  <a:srgbClr val="000000"/>
                </a:solidFill>
                <a:latin typeface="Poppins"/>
              </a:rPr>
              <a:t>•JPA</a:t>
            </a:r>
          </a:p>
          <a:p>
            <a:pPr>
              <a:lnSpc>
                <a:spcPts val="4200"/>
              </a:lnSpc>
            </a:pPr>
            <a:r>
              <a:rPr lang="en-US" sz="3000">
                <a:solidFill>
                  <a:srgbClr val="000000"/>
                </a:solidFill>
                <a:latin typeface="Poppins"/>
              </a:rPr>
              <a:t>Postman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028700" y="2125981"/>
            <a:ext cx="12973935" cy="6035037"/>
          </a:xfrm>
          <a:custGeom>
            <a:avLst/>
            <a:gdLst/>
            <a:ahLst/>
            <a:cxnLst/>
            <a:rect l="l" t="t" r="r" b="b"/>
            <a:pathLst>
              <a:path w="12973935" h="6035037">
                <a:moveTo>
                  <a:pt x="0" y="0"/>
                </a:moveTo>
                <a:lnTo>
                  <a:pt x="12973935" y="0"/>
                </a:lnTo>
                <a:lnTo>
                  <a:pt x="12973935" y="6035038"/>
                </a:lnTo>
                <a:lnTo>
                  <a:pt x="0" y="6035038"/>
                </a:lnTo>
                <a:lnTo>
                  <a:pt x="0" y="0"/>
                </a:lnTo>
                <a:close/>
              </a:path>
            </a:pathLst>
          </a:custGeom>
          <a:blipFill>
            <a:blip r:embed="rId9"/>
            <a:stretch>
              <a:fillRect t="-16757" b="-16757"/>
            </a:stretch>
          </a:blipFill>
        </p:spPr>
      </p:sp>
      <p:sp>
        <p:nvSpPr>
          <p:cNvPr id="8" name="TextBox 8"/>
          <p:cNvSpPr txBox="1"/>
          <p:nvPr/>
        </p:nvSpPr>
        <p:spPr>
          <a:xfrm>
            <a:off x="242553" y="788937"/>
            <a:ext cx="7271288" cy="536675"/>
          </a:xfrm>
          <a:prstGeom prst="rect">
            <a:avLst/>
          </a:prstGeom>
        </p:spPr>
        <p:txBody>
          <a:bodyPr lIns="0" tIns="0" rIns="0" bIns="0" rtlCol="0" anchor="t">
            <a:spAutoFit/>
          </a:bodyPr>
          <a:lstStyle/>
          <a:p>
            <a:pPr algn="ctr">
              <a:lnSpc>
                <a:spcPts val="4170"/>
              </a:lnSpc>
              <a:spcBef>
                <a:spcPct val="0"/>
              </a:spcBef>
            </a:pPr>
            <a:r>
              <a:rPr lang="en-US" sz="3934">
                <a:solidFill>
                  <a:srgbClr val="000000"/>
                </a:solidFill>
                <a:latin typeface="Montserrat Bold"/>
              </a:rPr>
              <a:t>Italian products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4243659" y="2193401"/>
            <a:ext cx="9781632" cy="5900197"/>
          </a:xfrm>
          <a:custGeom>
            <a:avLst/>
            <a:gdLst/>
            <a:ahLst/>
            <a:cxnLst/>
            <a:rect l="l" t="t" r="r" b="b"/>
            <a:pathLst>
              <a:path w="9781632" h="5900197">
                <a:moveTo>
                  <a:pt x="0" y="0"/>
                </a:moveTo>
                <a:lnTo>
                  <a:pt x="9781632" y="0"/>
                </a:lnTo>
                <a:lnTo>
                  <a:pt x="9781632" y="5900198"/>
                </a:lnTo>
                <a:lnTo>
                  <a:pt x="0" y="5900198"/>
                </a:lnTo>
                <a:lnTo>
                  <a:pt x="0" y="0"/>
                </a:lnTo>
                <a:close/>
              </a:path>
            </a:pathLst>
          </a:custGeom>
          <a:blipFill>
            <a:blip r:embed="rId9"/>
            <a:stretch>
              <a:fillRect/>
            </a:stretch>
          </a:blipFill>
        </p:spPr>
      </p:sp>
      <p:sp>
        <p:nvSpPr>
          <p:cNvPr id="8" name="TextBox 8"/>
          <p:cNvSpPr txBox="1"/>
          <p:nvPr/>
        </p:nvSpPr>
        <p:spPr>
          <a:xfrm>
            <a:off x="242553" y="788937"/>
            <a:ext cx="7271288" cy="536675"/>
          </a:xfrm>
          <a:prstGeom prst="rect">
            <a:avLst/>
          </a:prstGeom>
        </p:spPr>
        <p:txBody>
          <a:bodyPr lIns="0" tIns="0" rIns="0" bIns="0" rtlCol="0" anchor="t">
            <a:spAutoFit/>
          </a:bodyPr>
          <a:lstStyle/>
          <a:p>
            <a:pPr algn="ctr">
              <a:lnSpc>
                <a:spcPts val="4170"/>
              </a:lnSpc>
              <a:spcBef>
                <a:spcPct val="0"/>
              </a:spcBef>
            </a:pPr>
            <a:r>
              <a:rPr lang="en-US" sz="3934">
                <a:solidFill>
                  <a:srgbClr val="000000"/>
                </a:solidFill>
                <a:latin typeface="Montserrat Bold"/>
              </a:rPr>
              <a:t>Mexican products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3142153" y="2148410"/>
            <a:ext cx="12113946" cy="6805090"/>
          </a:xfrm>
          <a:custGeom>
            <a:avLst/>
            <a:gdLst/>
            <a:ahLst/>
            <a:cxnLst/>
            <a:rect l="l" t="t" r="r" b="b"/>
            <a:pathLst>
              <a:path w="12113946" h="6805090">
                <a:moveTo>
                  <a:pt x="0" y="0"/>
                </a:moveTo>
                <a:lnTo>
                  <a:pt x="12113946" y="0"/>
                </a:lnTo>
                <a:lnTo>
                  <a:pt x="12113946" y="6805090"/>
                </a:lnTo>
                <a:lnTo>
                  <a:pt x="0" y="6805090"/>
                </a:lnTo>
                <a:lnTo>
                  <a:pt x="0" y="0"/>
                </a:lnTo>
                <a:close/>
              </a:path>
            </a:pathLst>
          </a:custGeom>
          <a:blipFill>
            <a:blip r:embed="rId9"/>
            <a:stretch>
              <a:fillRect/>
            </a:stretch>
          </a:blipFill>
        </p:spPr>
      </p:sp>
      <p:sp>
        <p:nvSpPr>
          <p:cNvPr id="8" name="TextBox 8"/>
          <p:cNvSpPr txBox="1"/>
          <p:nvPr/>
        </p:nvSpPr>
        <p:spPr>
          <a:xfrm>
            <a:off x="0" y="408655"/>
            <a:ext cx="7271288" cy="1584425"/>
          </a:xfrm>
          <a:prstGeom prst="rect">
            <a:avLst/>
          </a:prstGeom>
        </p:spPr>
        <p:txBody>
          <a:bodyPr lIns="0" tIns="0" rIns="0" bIns="0" rtlCol="0" anchor="t">
            <a:spAutoFit/>
          </a:bodyPr>
          <a:lstStyle/>
          <a:p>
            <a:pPr algn="ctr">
              <a:lnSpc>
                <a:spcPts val="4170"/>
              </a:lnSpc>
            </a:pPr>
            <a:r>
              <a:rPr lang="en-US" sz="3934">
                <a:solidFill>
                  <a:srgbClr val="000000"/>
                </a:solidFill>
                <a:latin typeface="Montserrat Bold"/>
              </a:rPr>
              <a:t>DATA BASE</a:t>
            </a:r>
          </a:p>
          <a:p>
            <a:pPr algn="ctr">
              <a:lnSpc>
                <a:spcPts val="4170"/>
              </a:lnSpc>
            </a:pPr>
            <a:endParaRPr lang="en-US" sz="3934">
              <a:solidFill>
                <a:srgbClr val="000000"/>
              </a:solidFill>
              <a:latin typeface="Montserrat Bold"/>
            </a:endParaRPr>
          </a:p>
          <a:p>
            <a:pPr algn="ctr">
              <a:lnSpc>
                <a:spcPts val="4170"/>
              </a:lnSpc>
            </a:pPr>
            <a:r>
              <a:rPr lang="en-US" sz="3934">
                <a:solidFill>
                  <a:srgbClr val="000000"/>
                </a:solidFill>
                <a:latin typeface="Montserrat Bold"/>
              </a:rPr>
              <a:t>Admin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2876658" y="1618731"/>
            <a:ext cx="12534683" cy="7049537"/>
          </a:xfrm>
          <a:custGeom>
            <a:avLst/>
            <a:gdLst/>
            <a:ahLst/>
            <a:cxnLst/>
            <a:rect l="l" t="t" r="r" b="b"/>
            <a:pathLst>
              <a:path w="12534683" h="7049537">
                <a:moveTo>
                  <a:pt x="0" y="0"/>
                </a:moveTo>
                <a:lnTo>
                  <a:pt x="12534684" y="0"/>
                </a:lnTo>
                <a:lnTo>
                  <a:pt x="12534684" y="7049538"/>
                </a:lnTo>
                <a:lnTo>
                  <a:pt x="0" y="7049538"/>
                </a:lnTo>
                <a:lnTo>
                  <a:pt x="0" y="0"/>
                </a:lnTo>
                <a:close/>
              </a:path>
            </a:pathLst>
          </a:custGeom>
          <a:blipFill>
            <a:blip r:embed="rId9"/>
            <a:stretch>
              <a:fillRect/>
            </a:stretch>
          </a:blipFill>
        </p:spPr>
      </p:sp>
      <p:sp>
        <p:nvSpPr>
          <p:cNvPr id="8" name="TextBox 8"/>
          <p:cNvSpPr txBox="1"/>
          <p:nvPr/>
        </p:nvSpPr>
        <p:spPr>
          <a:xfrm>
            <a:off x="242553" y="788937"/>
            <a:ext cx="7271288" cy="536675"/>
          </a:xfrm>
          <a:prstGeom prst="rect">
            <a:avLst/>
          </a:prstGeom>
        </p:spPr>
        <p:txBody>
          <a:bodyPr lIns="0" tIns="0" rIns="0" bIns="0" rtlCol="0" anchor="t">
            <a:spAutoFit/>
          </a:bodyPr>
          <a:lstStyle/>
          <a:p>
            <a:pPr algn="ctr">
              <a:lnSpc>
                <a:spcPts val="4170"/>
              </a:lnSpc>
              <a:spcBef>
                <a:spcPct val="0"/>
              </a:spcBef>
            </a:pPr>
            <a:r>
              <a:rPr lang="en-US" sz="3934">
                <a:solidFill>
                  <a:srgbClr val="000000"/>
                </a:solidFill>
                <a:latin typeface="Montserrat Bold"/>
              </a:rPr>
              <a:t>CART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830746" y="2052588"/>
            <a:ext cx="12806747" cy="7205712"/>
          </a:xfrm>
          <a:custGeom>
            <a:avLst/>
            <a:gdLst/>
            <a:ahLst/>
            <a:cxnLst/>
            <a:rect l="l" t="t" r="r" b="b"/>
            <a:pathLst>
              <a:path w="12806747" h="7205712">
                <a:moveTo>
                  <a:pt x="0" y="0"/>
                </a:moveTo>
                <a:lnTo>
                  <a:pt x="12806747" y="0"/>
                </a:lnTo>
                <a:lnTo>
                  <a:pt x="12806747" y="7205712"/>
                </a:lnTo>
                <a:lnTo>
                  <a:pt x="0" y="7205712"/>
                </a:lnTo>
                <a:lnTo>
                  <a:pt x="0" y="0"/>
                </a:lnTo>
                <a:close/>
              </a:path>
            </a:pathLst>
          </a:custGeom>
          <a:blipFill>
            <a:blip r:embed="rId9"/>
            <a:stretch>
              <a:fillRect/>
            </a:stretch>
          </a:blipFill>
        </p:spPr>
      </p:sp>
      <p:sp>
        <p:nvSpPr>
          <p:cNvPr id="8" name="TextBox 8"/>
          <p:cNvSpPr txBox="1"/>
          <p:nvPr/>
        </p:nvSpPr>
        <p:spPr>
          <a:xfrm>
            <a:off x="242553" y="788937"/>
            <a:ext cx="7271288" cy="536675"/>
          </a:xfrm>
          <a:prstGeom prst="rect">
            <a:avLst/>
          </a:prstGeom>
        </p:spPr>
        <p:txBody>
          <a:bodyPr lIns="0" tIns="0" rIns="0" bIns="0" rtlCol="0" anchor="t">
            <a:spAutoFit/>
          </a:bodyPr>
          <a:lstStyle/>
          <a:p>
            <a:pPr algn="ctr">
              <a:lnSpc>
                <a:spcPts val="4170"/>
              </a:lnSpc>
              <a:spcBef>
                <a:spcPct val="0"/>
              </a:spcBef>
            </a:pPr>
            <a:r>
              <a:rPr lang="en-US" sz="3934">
                <a:solidFill>
                  <a:srgbClr val="000000"/>
                </a:solidFill>
                <a:latin typeface="Montserrat Bold"/>
              </a:rPr>
              <a:t>CUSTOMERS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496897" y="1573832"/>
            <a:ext cx="13996278" cy="7869064"/>
          </a:xfrm>
          <a:custGeom>
            <a:avLst/>
            <a:gdLst/>
            <a:ahLst/>
            <a:cxnLst/>
            <a:rect l="l" t="t" r="r" b="b"/>
            <a:pathLst>
              <a:path w="13996278" h="7869064">
                <a:moveTo>
                  <a:pt x="0" y="0"/>
                </a:moveTo>
                <a:lnTo>
                  <a:pt x="13996278" y="0"/>
                </a:lnTo>
                <a:lnTo>
                  <a:pt x="13996278" y="7869064"/>
                </a:lnTo>
                <a:lnTo>
                  <a:pt x="0" y="7869064"/>
                </a:lnTo>
                <a:lnTo>
                  <a:pt x="0" y="0"/>
                </a:lnTo>
                <a:close/>
              </a:path>
            </a:pathLst>
          </a:custGeom>
          <a:blipFill>
            <a:blip r:embed="rId9"/>
            <a:stretch>
              <a:fillRect/>
            </a:stretch>
          </a:blipFill>
        </p:spPr>
      </p:sp>
      <p:sp>
        <p:nvSpPr>
          <p:cNvPr id="8" name="TextBox 8"/>
          <p:cNvSpPr txBox="1"/>
          <p:nvPr/>
        </p:nvSpPr>
        <p:spPr>
          <a:xfrm>
            <a:off x="242553" y="788937"/>
            <a:ext cx="7271288" cy="536675"/>
          </a:xfrm>
          <a:prstGeom prst="rect">
            <a:avLst/>
          </a:prstGeom>
        </p:spPr>
        <p:txBody>
          <a:bodyPr lIns="0" tIns="0" rIns="0" bIns="0" rtlCol="0" anchor="t">
            <a:spAutoFit/>
          </a:bodyPr>
          <a:lstStyle/>
          <a:p>
            <a:pPr algn="ctr">
              <a:lnSpc>
                <a:spcPts val="4170"/>
              </a:lnSpc>
              <a:spcBef>
                <a:spcPct val="0"/>
              </a:spcBef>
            </a:pPr>
            <a:r>
              <a:rPr lang="en-US" sz="3934">
                <a:solidFill>
                  <a:srgbClr val="000000"/>
                </a:solidFill>
                <a:latin typeface="Montserrat Bold"/>
              </a:rPr>
              <a:t>PRODUCTS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a:off x="-423011" y="-849379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2">
              <a:alphaModFix amt="16000"/>
            </a:blip>
            <a:stretch>
              <a:fillRect/>
            </a:stretch>
          </a:blipFill>
        </p:spPr>
      </p:sp>
      <p:sp>
        <p:nvSpPr>
          <p:cNvPr id="3" name="Freeform 3"/>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sp>
        <p:nvSpPr>
          <p:cNvPr id="6" name="Freeform 6"/>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2814638" y="1585881"/>
            <a:ext cx="12658724" cy="7115238"/>
          </a:xfrm>
          <a:custGeom>
            <a:avLst/>
            <a:gdLst/>
            <a:ahLst/>
            <a:cxnLst/>
            <a:rect l="l" t="t" r="r" b="b"/>
            <a:pathLst>
              <a:path w="12658724" h="7115238">
                <a:moveTo>
                  <a:pt x="0" y="0"/>
                </a:moveTo>
                <a:lnTo>
                  <a:pt x="12658724" y="0"/>
                </a:lnTo>
                <a:lnTo>
                  <a:pt x="12658724" y="7115238"/>
                </a:lnTo>
                <a:lnTo>
                  <a:pt x="0" y="7115238"/>
                </a:lnTo>
                <a:lnTo>
                  <a:pt x="0" y="0"/>
                </a:lnTo>
                <a:close/>
              </a:path>
            </a:pathLst>
          </a:custGeom>
          <a:blipFill>
            <a:blip r:embed="rId9"/>
            <a:stretch>
              <a:fillRect/>
            </a:stretch>
          </a:blipFill>
        </p:spPr>
      </p:sp>
      <p:sp>
        <p:nvSpPr>
          <p:cNvPr id="8" name="TextBox 8"/>
          <p:cNvSpPr txBox="1"/>
          <p:nvPr/>
        </p:nvSpPr>
        <p:spPr>
          <a:xfrm>
            <a:off x="242553" y="788937"/>
            <a:ext cx="7271288" cy="536675"/>
          </a:xfrm>
          <a:prstGeom prst="rect">
            <a:avLst/>
          </a:prstGeom>
        </p:spPr>
        <p:txBody>
          <a:bodyPr lIns="0" tIns="0" rIns="0" bIns="0" rtlCol="0" anchor="t">
            <a:spAutoFit/>
          </a:bodyPr>
          <a:lstStyle/>
          <a:p>
            <a:pPr algn="ctr">
              <a:lnSpc>
                <a:spcPts val="4170"/>
              </a:lnSpc>
              <a:spcBef>
                <a:spcPct val="0"/>
              </a:spcBef>
            </a:pPr>
            <a:r>
              <a:rPr lang="en-US" sz="3934">
                <a:solidFill>
                  <a:srgbClr val="000000"/>
                </a:solidFill>
                <a:latin typeface="Montserrat Bold"/>
              </a:rPr>
              <a:t>PURCHASE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sp>
        <p:nvSpPr>
          <p:cNvPr id="2" name="Freeform 2"/>
          <p:cNvSpPr/>
          <p:nvPr/>
        </p:nvSpPr>
        <p:spPr>
          <a:xfrm rot="-3494918">
            <a:off x="16575908" y="5897190"/>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719053" y="-672893"/>
            <a:ext cx="4794788" cy="4114800"/>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7440593" y="1498807"/>
            <a:ext cx="8565888" cy="1179832"/>
          </a:xfrm>
          <a:prstGeom prst="rect">
            <a:avLst/>
          </a:prstGeom>
        </p:spPr>
        <p:txBody>
          <a:bodyPr lIns="0" tIns="0" rIns="0" bIns="0" rtlCol="0" anchor="t">
            <a:spAutoFit/>
          </a:bodyPr>
          <a:lstStyle/>
          <a:p>
            <a:pPr algn="r">
              <a:lnSpc>
                <a:spcPts val="9010"/>
              </a:lnSpc>
            </a:pPr>
            <a:r>
              <a:rPr lang="en-US" sz="8500">
                <a:solidFill>
                  <a:srgbClr val="43521A"/>
                </a:solidFill>
                <a:latin typeface="Montserrat Bold"/>
              </a:rPr>
              <a:t>CONCLUSION</a:t>
            </a:r>
          </a:p>
        </p:txBody>
      </p:sp>
      <p:sp>
        <p:nvSpPr>
          <p:cNvPr id="5" name="AutoShape 5"/>
          <p:cNvSpPr/>
          <p:nvPr/>
        </p:nvSpPr>
        <p:spPr>
          <a:xfrm rot="-10800000">
            <a:off x="7072280" y="2050230"/>
            <a:ext cx="2218859" cy="0"/>
          </a:xfrm>
          <a:prstGeom prst="line">
            <a:avLst/>
          </a:prstGeom>
          <a:ln w="19050" cap="flat">
            <a:solidFill>
              <a:srgbClr val="5B5C38"/>
            </a:solidFill>
            <a:prstDash val="solid"/>
            <a:headEnd type="none" w="sm" len="sm"/>
            <a:tailEnd type="none" w="sm" len="sm"/>
          </a:ln>
        </p:spPr>
      </p:sp>
      <p:grpSp>
        <p:nvGrpSpPr>
          <p:cNvPr id="6" name="Group 6"/>
          <p:cNvGrpSpPr/>
          <p:nvPr/>
        </p:nvGrpSpPr>
        <p:grpSpPr>
          <a:xfrm>
            <a:off x="0" y="0"/>
            <a:ext cx="3822373" cy="10287000"/>
            <a:chOff x="0" y="0"/>
            <a:chExt cx="5096497" cy="13716000"/>
          </a:xfrm>
        </p:grpSpPr>
        <p:pic>
          <p:nvPicPr>
            <p:cNvPr id="7" name="Picture 7"/>
            <p:cNvPicPr>
              <a:picLocks noChangeAspect="1"/>
            </p:cNvPicPr>
            <p:nvPr/>
          </p:nvPicPr>
          <p:blipFill>
            <a:blip r:embed="rId6"/>
            <a:srcRect l="32888" r="11341"/>
            <a:stretch>
              <a:fillRect/>
            </a:stretch>
          </p:blipFill>
          <p:spPr>
            <a:xfrm>
              <a:off x="0" y="0"/>
              <a:ext cx="5096497" cy="13716000"/>
            </a:xfrm>
            <a:prstGeom prst="rect">
              <a:avLst/>
            </a:prstGeom>
          </p:spPr>
        </p:pic>
      </p:grpSp>
      <p:sp>
        <p:nvSpPr>
          <p:cNvPr id="8" name="Freeform 8"/>
          <p:cNvSpPr/>
          <p:nvPr/>
        </p:nvSpPr>
        <p:spPr>
          <a:xfrm>
            <a:off x="16006481" y="61301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TextBox 9"/>
          <p:cNvSpPr txBox="1"/>
          <p:nvPr/>
        </p:nvSpPr>
        <p:spPr>
          <a:xfrm>
            <a:off x="4799143" y="3480007"/>
            <a:ext cx="13488857" cy="4816200"/>
          </a:xfrm>
          <a:prstGeom prst="rect">
            <a:avLst/>
          </a:prstGeom>
        </p:spPr>
        <p:txBody>
          <a:bodyPr lIns="0" tIns="0" rIns="0" bIns="0" rtlCol="0" anchor="t">
            <a:spAutoFit/>
          </a:bodyPr>
          <a:lstStyle/>
          <a:p>
            <a:pPr>
              <a:lnSpc>
                <a:spcPts val="3201"/>
              </a:lnSpc>
              <a:spcBef>
                <a:spcPct val="0"/>
              </a:spcBef>
            </a:pPr>
            <a:r>
              <a:rPr lang="en-US" sz="3020">
                <a:solidFill>
                  <a:srgbClr val="43521A"/>
                </a:solidFill>
                <a:latin typeface="Montserrat"/>
              </a:rPr>
              <a:t>An online food ordering system is developed where the customers can make an order for the food and avoid the hassles of waiting for the order to be taken by the waiter. </a:t>
            </a:r>
          </a:p>
          <a:p>
            <a:pPr>
              <a:lnSpc>
                <a:spcPts val="3201"/>
              </a:lnSpc>
              <a:spcBef>
                <a:spcPct val="0"/>
              </a:spcBef>
            </a:pPr>
            <a:r>
              <a:rPr lang="en-US" sz="3020">
                <a:solidFill>
                  <a:srgbClr val="43521A"/>
                </a:solidFill>
                <a:latin typeface="Montserrat"/>
              </a:rPr>
              <a:t>Using the application, the end users register online, read the E-menu card and select the food from the e-menu card to order food online. Once the customer selects the required food item the chef will be able to see the results on the screen and start processing the food.</a:t>
            </a:r>
          </a:p>
          <a:p>
            <a:pPr>
              <a:lnSpc>
                <a:spcPts val="3201"/>
              </a:lnSpc>
              <a:spcBef>
                <a:spcPct val="0"/>
              </a:spcBef>
            </a:pPr>
            <a:r>
              <a:rPr lang="en-US" sz="3020">
                <a:solidFill>
                  <a:srgbClr val="43521A"/>
                </a:solidFill>
                <a:latin typeface="Montserrat"/>
              </a:rPr>
              <a:t>To provide a bug-free Online Food Delivery system to Users as well as Admin.</a:t>
            </a:r>
          </a:p>
          <a:p>
            <a:pPr>
              <a:lnSpc>
                <a:spcPts val="3201"/>
              </a:lnSpc>
              <a:spcBef>
                <a:spcPct val="0"/>
              </a:spcBef>
            </a:pPr>
            <a:r>
              <a:rPr lang="en-US" sz="3020">
                <a:solidFill>
                  <a:srgbClr val="43521A"/>
                </a:solidFill>
                <a:latin typeface="Montserrat"/>
              </a:rPr>
              <a:t>The main objective is here to provide a nice and secure platform for Ordering Food. To maintain the records of Product, Category available into the system.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166" b="-83166"/>
            </a:stretch>
          </a:blipFill>
        </p:spPr>
      </p:sp>
      <p:grpSp>
        <p:nvGrpSpPr>
          <p:cNvPr id="3" name="Group 3"/>
          <p:cNvGrpSpPr/>
          <p:nvPr/>
        </p:nvGrpSpPr>
        <p:grpSpPr>
          <a:xfrm>
            <a:off x="1028700" y="1005104"/>
            <a:ext cx="16230600" cy="8253196"/>
            <a:chOff x="0" y="0"/>
            <a:chExt cx="4274726" cy="2173681"/>
          </a:xfrm>
        </p:grpSpPr>
        <p:sp>
          <p:nvSpPr>
            <p:cNvPr id="4" name="Freeform 4"/>
            <p:cNvSpPr/>
            <p:nvPr/>
          </p:nvSpPr>
          <p:spPr>
            <a:xfrm>
              <a:off x="0" y="0"/>
              <a:ext cx="4274726" cy="2173681"/>
            </a:xfrm>
            <a:custGeom>
              <a:avLst/>
              <a:gdLst/>
              <a:ahLst/>
              <a:cxnLst/>
              <a:rect l="l" t="t" r="r" b="b"/>
              <a:pathLst>
                <a:path w="4274726" h="2173681">
                  <a:moveTo>
                    <a:pt x="0" y="0"/>
                  </a:moveTo>
                  <a:lnTo>
                    <a:pt x="4274726" y="0"/>
                  </a:lnTo>
                  <a:lnTo>
                    <a:pt x="4274726" y="2173681"/>
                  </a:lnTo>
                  <a:lnTo>
                    <a:pt x="0" y="2173681"/>
                  </a:lnTo>
                  <a:close/>
                </a:path>
              </a:pathLst>
            </a:custGeom>
            <a:solidFill>
              <a:srgbClr val="5B5C38"/>
            </a:solidFill>
          </p:spPr>
        </p:sp>
        <p:sp>
          <p:nvSpPr>
            <p:cNvPr id="5" name="TextBox 5"/>
            <p:cNvSpPr txBox="1"/>
            <p:nvPr/>
          </p:nvSpPr>
          <p:spPr>
            <a:xfrm>
              <a:off x="0" y="-38100"/>
              <a:ext cx="4274726" cy="2211781"/>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3137632" y="4351132"/>
            <a:ext cx="11870478" cy="1713541"/>
          </a:xfrm>
          <a:prstGeom prst="rect">
            <a:avLst/>
          </a:prstGeom>
        </p:spPr>
        <p:txBody>
          <a:bodyPr lIns="0" tIns="0" rIns="0" bIns="0" rtlCol="0" anchor="t">
            <a:spAutoFit/>
          </a:bodyPr>
          <a:lstStyle/>
          <a:p>
            <a:pPr algn="ctr">
              <a:lnSpc>
                <a:spcPts val="13007"/>
              </a:lnSpc>
            </a:pPr>
            <a:r>
              <a:rPr lang="en-US" sz="12271">
                <a:solidFill>
                  <a:srgbClr val="F9F9F9"/>
                </a:solidFill>
                <a:latin typeface="Montserrat Bold"/>
              </a:rPr>
              <a:t>Thank You</a:t>
            </a:r>
          </a:p>
        </p:txBody>
      </p:sp>
      <p:sp>
        <p:nvSpPr>
          <p:cNvPr id="7" name="Freeform 7"/>
          <p:cNvSpPr/>
          <p:nvPr/>
        </p:nvSpPr>
        <p:spPr>
          <a:xfrm>
            <a:off x="-8260002" y="-4325961"/>
            <a:ext cx="13554378" cy="12758059"/>
          </a:xfrm>
          <a:custGeom>
            <a:avLst/>
            <a:gdLst/>
            <a:ahLst/>
            <a:cxnLst/>
            <a:rect l="l" t="t" r="r" b="b"/>
            <a:pathLst>
              <a:path w="13554378" h="12758059">
                <a:moveTo>
                  <a:pt x="0" y="0"/>
                </a:moveTo>
                <a:lnTo>
                  <a:pt x="13554378" y="0"/>
                </a:lnTo>
                <a:lnTo>
                  <a:pt x="13554378" y="12758059"/>
                </a:lnTo>
                <a:lnTo>
                  <a:pt x="0" y="12758059"/>
                </a:lnTo>
                <a:lnTo>
                  <a:pt x="0" y="0"/>
                </a:lnTo>
                <a:close/>
              </a:path>
            </a:pathLst>
          </a:custGeom>
          <a:blipFill>
            <a:blip r:embed="rId3">
              <a:alphaModFix amt="16000"/>
            </a:blip>
            <a:stretch>
              <a:fillRect/>
            </a:stretch>
          </a:blipFill>
        </p:spPr>
      </p:sp>
      <p:sp>
        <p:nvSpPr>
          <p:cNvPr id="8" name="Freeform 8"/>
          <p:cNvSpPr/>
          <p:nvPr/>
        </p:nvSpPr>
        <p:spPr>
          <a:xfrm>
            <a:off x="13101004" y="5424033"/>
            <a:ext cx="3814210" cy="2815581"/>
          </a:xfrm>
          <a:custGeom>
            <a:avLst/>
            <a:gdLst/>
            <a:ahLst/>
            <a:cxnLst/>
            <a:rect l="l" t="t" r="r" b="b"/>
            <a:pathLst>
              <a:path w="3814210" h="2815581">
                <a:moveTo>
                  <a:pt x="0" y="0"/>
                </a:moveTo>
                <a:lnTo>
                  <a:pt x="3814211" y="0"/>
                </a:lnTo>
                <a:lnTo>
                  <a:pt x="3814211" y="2815581"/>
                </a:lnTo>
                <a:lnTo>
                  <a:pt x="0" y="281558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Freeform 9"/>
          <p:cNvSpPr/>
          <p:nvPr/>
        </p:nvSpPr>
        <p:spPr>
          <a:xfrm>
            <a:off x="-2020824" y="2053069"/>
            <a:ext cx="7315200" cy="771489"/>
          </a:xfrm>
          <a:custGeom>
            <a:avLst/>
            <a:gdLst/>
            <a:ahLst/>
            <a:cxnLst/>
            <a:rect l="l" t="t" r="r" b="b"/>
            <a:pathLst>
              <a:path w="7315200" h="771489">
                <a:moveTo>
                  <a:pt x="0" y="0"/>
                </a:moveTo>
                <a:lnTo>
                  <a:pt x="7315200" y="0"/>
                </a:lnTo>
                <a:lnTo>
                  <a:pt x="7315200" y="771488"/>
                </a:lnTo>
                <a:lnTo>
                  <a:pt x="0" y="77148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grpSp>
        <p:nvGrpSpPr>
          <p:cNvPr id="2" name="Group 2"/>
          <p:cNvGrpSpPr/>
          <p:nvPr/>
        </p:nvGrpSpPr>
        <p:grpSpPr>
          <a:xfrm>
            <a:off x="10415687" y="1546414"/>
            <a:ext cx="6507408" cy="1188085"/>
            <a:chOff x="0" y="0"/>
            <a:chExt cx="8676544" cy="1584114"/>
          </a:xfrm>
        </p:grpSpPr>
        <p:pic>
          <p:nvPicPr>
            <p:cNvPr id="3" name="Picture 3"/>
            <p:cNvPicPr>
              <a:picLocks noChangeAspect="1"/>
            </p:cNvPicPr>
            <p:nvPr/>
          </p:nvPicPr>
          <p:blipFill>
            <a:blip r:embed="rId2"/>
            <a:srcRect t="36298" b="36298"/>
            <a:stretch>
              <a:fillRect/>
            </a:stretch>
          </p:blipFill>
          <p:spPr>
            <a:xfrm>
              <a:off x="0" y="0"/>
              <a:ext cx="8676544" cy="1584114"/>
            </a:xfrm>
            <a:prstGeom prst="rect">
              <a:avLst/>
            </a:prstGeom>
          </p:spPr>
        </p:pic>
      </p:grpSp>
      <p:grpSp>
        <p:nvGrpSpPr>
          <p:cNvPr id="4" name="Group 4"/>
          <p:cNvGrpSpPr/>
          <p:nvPr/>
        </p:nvGrpSpPr>
        <p:grpSpPr>
          <a:xfrm>
            <a:off x="10415687" y="3071848"/>
            <a:ext cx="2647670" cy="5668738"/>
            <a:chOff x="0" y="0"/>
            <a:chExt cx="3530227" cy="7558317"/>
          </a:xfrm>
        </p:grpSpPr>
        <p:pic>
          <p:nvPicPr>
            <p:cNvPr id="5" name="Picture 5"/>
            <p:cNvPicPr>
              <a:picLocks noChangeAspect="1"/>
            </p:cNvPicPr>
            <p:nvPr/>
          </p:nvPicPr>
          <p:blipFill>
            <a:blip r:embed="rId3"/>
            <a:srcRect l="34411" r="34411"/>
            <a:stretch>
              <a:fillRect/>
            </a:stretch>
          </p:blipFill>
          <p:spPr>
            <a:xfrm>
              <a:off x="0" y="0"/>
              <a:ext cx="3530227" cy="7558317"/>
            </a:xfrm>
            <a:prstGeom prst="rect">
              <a:avLst/>
            </a:prstGeom>
          </p:spPr>
        </p:pic>
      </p:grpSp>
      <p:sp>
        <p:nvSpPr>
          <p:cNvPr id="6" name="Freeform 6"/>
          <p:cNvSpPr/>
          <p:nvPr/>
        </p:nvSpPr>
        <p:spPr>
          <a:xfrm rot="-3494918">
            <a:off x="14085872" y="5418174"/>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13286685" y="3071848"/>
            <a:ext cx="3636410" cy="5668738"/>
            <a:chOff x="0" y="0"/>
            <a:chExt cx="4848547" cy="7558317"/>
          </a:xfrm>
        </p:grpSpPr>
        <p:pic>
          <p:nvPicPr>
            <p:cNvPr id="8" name="Picture 8"/>
            <p:cNvPicPr>
              <a:picLocks noChangeAspect="1"/>
            </p:cNvPicPr>
            <p:nvPr/>
          </p:nvPicPr>
          <p:blipFill>
            <a:blip r:embed="rId6"/>
            <a:srcRect l="1858" r="1858"/>
            <a:stretch>
              <a:fillRect/>
            </a:stretch>
          </p:blipFill>
          <p:spPr>
            <a:xfrm>
              <a:off x="0" y="0"/>
              <a:ext cx="4848547" cy="7558317"/>
            </a:xfrm>
            <a:prstGeom prst="rect">
              <a:avLst/>
            </a:prstGeom>
          </p:spPr>
        </p:pic>
      </p:grpSp>
      <p:sp>
        <p:nvSpPr>
          <p:cNvPr id="9" name="Freeform 9"/>
          <p:cNvSpPr/>
          <p:nvPr/>
        </p:nvSpPr>
        <p:spPr>
          <a:xfrm rot="-713748">
            <a:off x="-4308070" y="-2730059"/>
            <a:ext cx="13554378" cy="12758059"/>
          </a:xfrm>
          <a:custGeom>
            <a:avLst/>
            <a:gdLst/>
            <a:ahLst/>
            <a:cxnLst/>
            <a:rect l="l" t="t" r="r" b="b"/>
            <a:pathLst>
              <a:path w="13554378" h="12758059">
                <a:moveTo>
                  <a:pt x="0" y="0"/>
                </a:moveTo>
                <a:lnTo>
                  <a:pt x="13554378" y="0"/>
                </a:lnTo>
                <a:lnTo>
                  <a:pt x="13554378" y="12758059"/>
                </a:lnTo>
                <a:lnTo>
                  <a:pt x="0" y="12758059"/>
                </a:lnTo>
                <a:lnTo>
                  <a:pt x="0" y="0"/>
                </a:lnTo>
                <a:close/>
              </a:path>
            </a:pathLst>
          </a:custGeom>
          <a:blipFill>
            <a:blip r:embed="rId7">
              <a:alphaModFix amt="16000"/>
            </a:blip>
            <a:stretch>
              <a:fillRect/>
            </a:stretch>
          </a:blipFill>
        </p:spPr>
      </p:sp>
      <p:sp>
        <p:nvSpPr>
          <p:cNvPr id="10" name="Freeform 10"/>
          <p:cNvSpPr/>
          <p:nvPr/>
        </p:nvSpPr>
        <p:spPr>
          <a:xfrm>
            <a:off x="1465594" y="7579639"/>
            <a:ext cx="6484642" cy="4114800"/>
          </a:xfrm>
          <a:custGeom>
            <a:avLst/>
            <a:gdLst/>
            <a:ahLst/>
            <a:cxnLst/>
            <a:rect l="l" t="t" r="r" b="b"/>
            <a:pathLst>
              <a:path w="6484642" h="4114800">
                <a:moveTo>
                  <a:pt x="0" y="0"/>
                </a:moveTo>
                <a:lnTo>
                  <a:pt x="6484641" y="0"/>
                </a:lnTo>
                <a:lnTo>
                  <a:pt x="6484641"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7127899" y="-51387"/>
            <a:ext cx="2876746" cy="2160175"/>
          </a:xfrm>
          <a:custGeom>
            <a:avLst/>
            <a:gdLst/>
            <a:ahLst/>
            <a:cxnLst/>
            <a:rect l="l" t="t" r="r" b="b"/>
            <a:pathLst>
              <a:path w="2876746" h="2160175">
                <a:moveTo>
                  <a:pt x="0" y="0"/>
                </a:moveTo>
                <a:lnTo>
                  <a:pt x="2876746" y="0"/>
                </a:lnTo>
                <a:lnTo>
                  <a:pt x="2876746" y="2160174"/>
                </a:lnTo>
                <a:lnTo>
                  <a:pt x="0" y="21601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3208302" y="458359"/>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3" name="TextBox 13"/>
          <p:cNvSpPr txBox="1"/>
          <p:nvPr/>
        </p:nvSpPr>
        <p:spPr>
          <a:xfrm>
            <a:off x="449298" y="1826127"/>
            <a:ext cx="10886437" cy="1245870"/>
          </a:xfrm>
          <a:prstGeom prst="rect">
            <a:avLst/>
          </a:prstGeom>
        </p:spPr>
        <p:txBody>
          <a:bodyPr lIns="0" tIns="0" rIns="0" bIns="0" rtlCol="0" anchor="t">
            <a:spAutoFit/>
          </a:bodyPr>
          <a:lstStyle/>
          <a:p>
            <a:pPr>
              <a:lnSpc>
                <a:spcPts val="9540"/>
              </a:lnSpc>
            </a:pPr>
            <a:r>
              <a:rPr lang="en-US" sz="9000">
                <a:solidFill>
                  <a:srgbClr val="43521A"/>
                </a:solidFill>
                <a:latin typeface="Montserrat Bold"/>
              </a:rPr>
              <a:t>Tools used</a:t>
            </a:r>
          </a:p>
        </p:txBody>
      </p:sp>
      <p:sp>
        <p:nvSpPr>
          <p:cNvPr id="14" name="TextBox 14"/>
          <p:cNvSpPr txBox="1"/>
          <p:nvPr/>
        </p:nvSpPr>
        <p:spPr>
          <a:xfrm>
            <a:off x="1465594" y="3332010"/>
            <a:ext cx="6753962" cy="4810125"/>
          </a:xfrm>
          <a:prstGeom prst="rect">
            <a:avLst/>
          </a:prstGeom>
        </p:spPr>
        <p:txBody>
          <a:bodyPr lIns="0" tIns="0" rIns="0" bIns="0" rtlCol="0" anchor="t">
            <a:spAutoFit/>
          </a:bodyPr>
          <a:lstStyle/>
          <a:p>
            <a:pPr>
              <a:lnSpc>
                <a:spcPts val="4200"/>
              </a:lnSpc>
            </a:pPr>
            <a:r>
              <a:rPr lang="en-US" sz="3000">
                <a:solidFill>
                  <a:srgbClr val="000000"/>
                </a:solidFill>
                <a:latin typeface="Poppins"/>
              </a:rPr>
              <a:t>•Server – Tomcat 9</a:t>
            </a:r>
          </a:p>
          <a:p>
            <a:pPr>
              <a:lnSpc>
                <a:spcPts val="4200"/>
              </a:lnSpc>
            </a:pPr>
            <a:r>
              <a:rPr lang="en-US" sz="3000">
                <a:solidFill>
                  <a:srgbClr val="000000"/>
                </a:solidFill>
                <a:latin typeface="Poppins"/>
              </a:rPr>
              <a:t>•Database-MYSQL,MYSQL Connector</a:t>
            </a:r>
          </a:p>
          <a:p>
            <a:pPr>
              <a:lnSpc>
                <a:spcPts val="4200"/>
              </a:lnSpc>
            </a:pPr>
            <a:r>
              <a:rPr lang="en-US" sz="3000">
                <a:solidFill>
                  <a:srgbClr val="000000"/>
                </a:solidFill>
                <a:latin typeface="Poppins"/>
              </a:rPr>
              <a:t>•Node js</a:t>
            </a:r>
          </a:p>
          <a:p>
            <a:pPr>
              <a:lnSpc>
                <a:spcPts val="4200"/>
              </a:lnSpc>
            </a:pPr>
            <a:r>
              <a:rPr lang="en-US" sz="3000">
                <a:solidFill>
                  <a:srgbClr val="000000"/>
                </a:solidFill>
                <a:latin typeface="Poppins"/>
              </a:rPr>
              <a:t>•Angular</a:t>
            </a:r>
          </a:p>
          <a:p>
            <a:pPr>
              <a:lnSpc>
                <a:spcPts val="4200"/>
              </a:lnSpc>
            </a:pPr>
            <a:r>
              <a:rPr lang="en-US" sz="3000">
                <a:solidFill>
                  <a:srgbClr val="000000"/>
                </a:solidFill>
                <a:latin typeface="Poppins"/>
              </a:rPr>
              <a:t>•Post Man</a:t>
            </a:r>
          </a:p>
          <a:p>
            <a:pPr>
              <a:lnSpc>
                <a:spcPts val="4200"/>
              </a:lnSpc>
            </a:pPr>
            <a:r>
              <a:rPr lang="en-US" sz="3000">
                <a:solidFill>
                  <a:srgbClr val="000000"/>
                </a:solidFill>
                <a:latin typeface="Poppins"/>
              </a:rPr>
              <a:t>•JDK</a:t>
            </a:r>
          </a:p>
          <a:p>
            <a:pPr>
              <a:lnSpc>
                <a:spcPts val="4200"/>
              </a:lnSpc>
            </a:pPr>
            <a:r>
              <a:rPr lang="en-US" sz="3000">
                <a:solidFill>
                  <a:srgbClr val="000000"/>
                </a:solidFill>
                <a:latin typeface="Poppins"/>
              </a:rPr>
              <a:t>•Eclipse or Spring Tool Suite</a:t>
            </a:r>
          </a:p>
          <a:p>
            <a:pPr>
              <a:lnSpc>
                <a:spcPts val="4200"/>
              </a:lnSpc>
            </a:pPr>
            <a:endParaRPr lang="en-US" sz="3000">
              <a:solidFill>
                <a:srgbClr val="000000"/>
              </a:solidFill>
              <a:latin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grpSp>
        <p:nvGrpSpPr>
          <p:cNvPr id="2" name="Group 2"/>
          <p:cNvGrpSpPr/>
          <p:nvPr/>
        </p:nvGrpSpPr>
        <p:grpSpPr>
          <a:xfrm>
            <a:off x="10415687" y="1546414"/>
            <a:ext cx="6507408" cy="1188085"/>
            <a:chOff x="0" y="0"/>
            <a:chExt cx="8676544" cy="1584114"/>
          </a:xfrm>
        </p:grpSpPr>
        <p:pic>
          <p:nvPicPr>
            <p:cNvPr id="3" name="Picture 3"/>
            <p:cNvPicPr>
              <a:picLocks noChangeAspect="1"/>
            </p:cNvPicPr>
            <p:nvPr/>
          </p:nvPicPr>
          <p:blipFill>
            <a:blip r:embed="rId2"/>
            <a:srcRect t="36298" b="36298"/>
            <a:stretch>
              <a:fillRect/>
            </a:stretch>
          </p:blipFill>
          <p:spPr>
            <a:xfrm>
              <a:off x="0" y="0"/>
              <a:ext cx="8676544" cy="1584114"/>
            </a:xfrm>
            <a:prstGeom prst="rect">
              <a:avLst/>
            </a:prstGeom>
          </p:spPr>
        </p:pic>
      </p:grpSp>
      <p:grpSp>
        <p:nvGrpSpPr>
          <p:cNvPr id="4" name="Group 4"/>
          <p:cNvGrpSpPr/>
          <p:nvPr/>
        </p:nvGrpSpPr>
        <p:grpSpPr>
          <a:xfrm>
            <a:off x="10415687" y="3071848"/>
            <a:ext cx="2647670" cy="5668738"/>
            <a:chOff x="0" y="0"/>
            <a:chExt cx="3530227" cy="7558317"/>
          </a:xfrm>
        </p:grpSpPr>
        <p:pic>
          <p:nvPicPr>
            <p:cNvPr id="5" name="Picture 5"/>
            <p:cNvPicPr>
              <a:picLocks noChangeAspect="1"/>
            </p:cNvPicPr>
            <p:nvPr/>
          </p:nvPicPr>
          <p:blipFill>
            <a:blip r:embed="rId3"/>
            <a:srcRect l="34411" r="34411"/>
            <a:stretch>
              <a:fillRect/>
            </a:stretch>
          </p:blipFill>
          <p:spPr>
            <a:xfrm>
              <a:off x="0" y="0"/>
              <a:ext cx="3530227" cy="7558317"/>
            </a:xfrm>
            <a:prstGeom prst="rect">
              <a:avLst/>
            </a:prstGeom>
          </p:spPr>
        </p:pic>
      </p:grpSp>
      <p:sp>
        <p:nvSpPr>
          <p:cNvPr id="6" name="Freeform 6"/>
          <p:cNvSpPr/>
          <p:nvPr/>
        </p:nvSpPr>
        <p:spPr>
          <a:xfrm rot="-3494918">
            <a:off x="14085872" y="5418174"/>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13286685" y="3071848"/>
            <a:ext cx="3636410" cy="5668738"/>
            <a:chOff x="0" y="0"/>
            <a:chExt cx="4848547" cy="7558317"/>
          </a:xfrm>
        </p:grpSpPr>
        <p:pic>
          <p:nvPicPr>
            <p:cNvPr id="8" name="Picture 8"/>
            <p:cNvPicPr>
              <a:picLocks noChangeAspect="1"/>
            </p:cNvPicPr>
            <p:nvPr/>
          </p:nvPicPr>
          <p:blipFill>
            <a:blip r:embed="rId6"/>
            <a:srcRect l="1858" r="1858"/>
            <a:stretch>
              <a:fillRect/>
            </a:stretch>
          </p:blipFill>
          <p:spPr>
            <a:xfrm>
              <a:off x="0" y="0"/>
              <a:ext cx="4848547" cy="7558317"/>
            </a:xfrm>
            <a:prstGeom prst="rect">
              <a:avLst/>
            </a:prstGeom>
          </p:spPr>
        </p:pic>
      </p:grpSp>
      <p:sp>
        <p:nvSpPr>
          <p:cNvPr id="9" name="Freeform 9"/>
          <p:cNvSpPr/>
          <p:nvPr/>
        </p:nvSpPr>
        <p:spPr>
          <a:xfrm rot="-713748">
            <a:off x="-6504202" y="-5350329"/>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7">
              <a:alphaModFix amt="16000"/>
            </a:blip>
            <a:stretch>
              <a:fillRect/>
            </a:stretch>
          </a:blipFill>
        </p:spPr>
      </p:sp>
      <p:sp>
        <p:nvSpPr>
          <p:cNvPr id="10" name="Freeform 10"/>
          <p:cNvSpPr/>
          <p:nvPr/>
        </p:nvSpPr>
        <p:spPr>
          <a:xfrm>
            <a:off x="1465594" y="7579639"/>
            <a:ext cx="6484642" cy="4114800"/>
          </a:xfrm>
          <a:custGeom>
            <a:avLst/>
            <a:gdLst/>
            <a:ahLst/>
            <a:cxnLst/>
            <a:rect l="l" t="t" r="r" b="b"/>
            <a:pathLst>
              <a:path w="6484642" h="4114800">
                <a:moveTo>
                  <a:pt x="0" y="0"/>
                </a:moveTo>
                <a:lnTo>
                  <a:pt x="6484641" y="0"/>
                </a:lnTo>
                <a:lnTo>
                  <a:pt x="6484641"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7127899" y="-51387"/>
            <a:ext cx="2876746" cy="2160175"/>
          </a:xfrm>
          <a:custGeom>
            <a:avLst/>
            <a:gdLst/>
            <a:ahLst/>
            <a:cxnLst/>
            <a:rect l="l" t="t" r="r" b="b"/>
            <a:pathLst>
              <a:path w="2876746" h="2160175">
                <a:moveTo>
                  <a:pt x="0" y="0"/>
                </a:moveTo>
                <a:lnTo>
                  <a:pt x="2876746" y="0"/>
                </a:lnTo>
                <a:lnTo>
                  <a:pt x="2876746" y="2160174"/>
                </a:lnTo>
                <a:lnTo>
                  <a:pt x="0" y="21601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3208302" y="458359"/>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3" name="TextBox 13"/>
          <p:cNvSpPr txBox="1"/>
          <p:nvPr/>
        </p:nvSpPr>
        <p:spPr>
          <a:xfrm>
            <a:off x="449298" y="1670239"/>
            <a:ext cx="10961526" cy="1245870"/>
          </a:xfrm>
          <a:prstGeom prst="rect">
            <a:avLst/>
          </a:prstGeom>
        </p:spPr>
        <p:txBody>
          <a:bodyPr lIns="0" tIns="0" rIns="0" bIns="0" rtlCol="0" anchor="t">
            <a:spAutoFit/>
          </a:bodyPr>
          <a:lstStyle/>
          <a:p>
            <a:pPr>
              <a:lnSpc>
                <a:spcPts val="9540"/>
              </a:lnSpc>
            </a:pPr>
            <a:r>
              <a:rPr lang="en-US" sz="9000">
                <a:solidFill>
                  <a:srgbClr val="43521A"/>
                </a:solidFill>
                <a:latin typeface="Montserrat Bold"/>
              </a:rPr>
              <a:t>Angular overview</a:t>
            </a:r>
          </a:p>
        </p:txBody>
      </p:sp>
      <p:sp>
        <p:nvSpPr>
          <p:cNvPr id="14" name="TextBox 14"/>
          <p:cNvSpPr txBox="1"/>
          <p:nvPr/>
        </p:nvSpPr>
        <p:spPr>
          <a:xfrm>
            <a:off x="1170810" y="2976598"/>
            <a:ext cx="8186011" cy="7809256"/>
          </a:xfrm>
          <a:prstGeom prst="rect">
            <a:avLst/>
          </a:prstGeom>
        </p:spPr>
        <p:txBody>
          <a:bodyPr lIns="0" tIns="0" rIns="0" bIns="0" rtlCol="0" anchor="t">
            <a:spAutoFit/>
          </a:bodyPr>
          <a:lstStyle/>
          <a:p>
            <a:pPr>
              <a:lnSpc>
                <a:spcPts val="4383"/>
              </a:lnSpc>
            </a:pPr>
            <a:r>
              <a:rPr lang="en-US" sz="3130">
                <a:solidFill>
                  <a:srgbClr val="000000"/>
                </a:solidFill>
                <a:latin typeface="Poppins"/>
              </a:rPr>
              <a:t>•Angular is a JavaScript Framework</a:t>
            </a:r>
          </a:p>
          <a:p>
            <a:pPr>
              <a:lnSpc>
                <a:spcPts val="4383"/>
              </a:lnSpc>
            </a:pPr>
            <a:r>
              <a:rPr lang="en-US" sz="3130">
                <a:solidFill>
                  <a:srgbClr val="000000"/>
                </a:solidFill>
                <a:latin typeface="Poppins"/>
              </a:rPr>
              <a:t>•Angular is used to build client-side applications using HTML</a:t>
            </a:r>
          </a:p>
          <a:p>
            <a:pPr>
              <a:lnSpc>
                <a:spcPts val="4383"/>
              </a:lnSpc>
            </a:pPr>
            <a:r>
              <a:rPr lang="en-US" sz="3130">
                <a:solidFill>
                  <a:srgbClr val="000000"/>
                </a:solidFill>
                <a:latin typeface="Poppins"/>
              </a:rPr>
              <a:t>•Angular bootstraps JavaScript with HTML tags</a:t>
            </a:r>
          </a:p>
          <a:p>
            <a:pPr>
              <a:lnSpc>
                <a:spcPts val="4383"/>
              </a:lnSpc>
            </a:pPr>
            <a:r>
              <a:rPr lang="en-US" sz="3130">
                <a:solidFill>
                  <a:srgbClr val="000000"/>
                </a:solidFill>
                <a:latin typeface="Poppins"/>
              </a:rPr>
              <a:t>•Angular is used to make reach UI application.</a:t>
            </a:r>
          </a:p>
          <a:p>
            <a:pPr>
              <a:lnSpc>
                <a:spcPts val="4383"/>
              </a:lnSpc>
            </a:pPr>
            <a:r>
              <a:rPr lang="en-US" sz="3130">
                <a:solidFill>
                  <a:srgbClr val="000000"/>
                </a:solidFill>
                <a:latin typeface="Poppins"/>
              </a:rPr>
              <a:t>•Angular enhances UI experience for User.</a:t>
            </a:r>
          </a:p>
          <a:p>
            <a:pPr>
              <a:lnSpc>
                <a:spcPts val="4383"/>
              </a:lnSpc>
            </a:pPr>
            <a:r>
              <a:rPr lang="en-US" sz="3130">
                <a:solidFill>
                  <a:srgbClr val="000000"/>
                </a:solidFill>
                <a:latin typeface="Poppins"/>
              </a:rPr>
              <a:t>•Angular code is written in TypeScript language</a:t>
            </a:r>
          </a:p>
          <a:p>
            <a:pPr>
              <a:lnSpc>
                <a:spcPts val="4383"/>
              </a:lnSpc>
            </a:pPr>
            <a:r>
              <a:rPr lang="en-US" sz="3130">
                <a:solidFill>
                  <a:srgbClr val="000000"/>
                </a:solidFill>
                <a:latin typeface="Poppins"/>
              </a:rPr>
              <a:t>• TypeScript is compiled into JavaScript </a:t>
            </a:r>
          </a:p>
          <a:p>
            <a:pPr>
              <a:lnSpc>
                <a:spcPts val="4383"/>
              </a:lnSpc>
            </a:pPr>
            <a:r>
              <a:rPr lang="en-US" sz="3130">
                <a:solidFill>
                  <a:srgbClr val="000000"/>
                </a:solidFill>
                <a:latin typeface="Poppins"/>
              </a:rPr>
              <a:t>• JavaScript is used in HTML pages</a:t>
            </a:r>
          </a:p>
          <a:p>
            <a:pPr>
              <a:lnSpc>
                <a:spcPts val="4383"/>
              </a:lnSpc>
            </a:pPr>
            <a:endParaRPr lang="en-US" sz="3130">
              <a:solidFill>
                <a:srgbClr val="000000"/>
              </a:solidFill>
              <a:latin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grpSp>
        <p:nvGrpSpPr>
          <p:cNvPr id="2" name="Group 2"/>
          <p:cNvGrpSpPr/>
          <p:nvPr/>
        </p:nvGrpSpPr>
        <p:grpSpPr>
          <a:xfrm>
            <a:off x="10415687" y="1546414"/>
            <a:ext cx="6507408" cy="1188085"/>
            <a:chOff x="0" y="0"/>
            <a:chExt cx="8676544" cy="1584114"/>
          </a:xfrm>
        </p:grpSpPr>
        <p:pic>
          <p:nvPicPr>
            <p:cNvPr id="3" name="Picture 3"/>
            <p:cNvPicPr>
              <a:picLocks noChangeAspect="1"/>
            </p:cNvPicPr>
            <p:nvPr/>
          </p:nvPicPr>
          <p:blipFill>
            <a:blip r:embed="rId2"/>
            <a:srcRect t="36298" b="36298"/>
            <a:stretch>
              <a:fillRect/>
            </a:stretch>
          </p:blipFill>
          <p:spPr>
            <a:xfrm>
              <a:off x="0" y="0"/>
              <a:ext cx="8676544" cy="1584114"/>
            </a:xfrm>
            <a:prstGeom prst="rect">
              <a:avLst/>
            </a:prstGeom>
          </p:spPr>
        </p:pic>
      </p:grpSp>
      <p:grpSp>
        <p:nvGrpSpPr>
          <p:cNvPr id="4" name="Group 4"/>
          <p:cNvGrpSpPr/>
          <p:nvPr/>
        </p:nvGrpSpPr>
        <p:grpSpPr>
          <a:xfrm>
            <a:off x="10415687" y="3071848"/>
            <a:ext cx="2647670" cy="5668738"/>
            <a:chOff x="0" y="0"/>
            <a:chExt cx="3530227" cy="7558317"/>
          </a:xfrm>
        </p:grpSpPr>
        <p:pic>
          <p:nvPicPr>
            <p:cNvPr id="5" name="Picture 5"/>
            <p:cNvPicPr>
              <a:picLocks noChangeAspect="1"/>
            </p:cNvPicPr>
            <p:nvPr/>
          </p:nvPicPr>
          <p:blipFill>
            <a:blip r:embed="rId3"/>
            <a:srcRect l="34411" r="34411"/>
            <a:stretch>
              <a:fillRect/>
            </a:stretch>
          </p:blipFill>
          <p:spPr>
            <a:xfrm>
              <a:off x="0" y="0"/>
              <a:ext cx="3530227" cy="7558317"/>
            </a:xfrm>
            <a:prstGeom prst="rect">
              <a:avLst/>
            </a:prstGeom>
          </p:spPr>
        </p:pic>
      </p:grpSp>
      <p:sp>
        <p:nvSpPr>
          <p:cNvPr id="6" name="Freeform 6"/>
          <p:cNvSpPr/>
          <p:nvPr/>
        </p:nvSpPr>
        <p:spPr>
          <a:xfrm rot="-3494918">
            <a:off x="14085872" y="5418174"/>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13286685" y="3071848"/>
            <a:ext cx="3636410" cy="5668738"/>
            <a:chOff x="0" y="0"/>
            <a:chExt cx="4848547" cy="7558317"/>
          </a:xfrm>
        </p:grpSpPr>
        <p:pic>
          <p:nvPicPr>
            <p:cNvPr id="8" name="Picture 8"/>
            <p:cNvPicPr>
              <a:picLocks noChangeAspect="1"/>
            </p:cNvPicPr>
            <p:nvPr/>
          </p:nvPicPr>
          <p:blipFill>
            <a:blip r:embed="rId6"/>
            <a:srcRect l="1858" r="1858"/>
            <a:stretch>
              <a:fillRect/>
            </a:stretch>
          </p:blipFill>
          <p:spPr>
            <a:xfrm>
              <a:off x="0" y="0"/>
              <a:ext cx="4848547" cy="7558317"/>
            </a:xfrm>
            <a:prstGeom prst="rect">
              <a:avLst/>
            </a:prstGeom>
          </p:spPr>
        </p:pic>
      </p:grpSp>
      <p:sp>
        <p:nvSpPr>
          <p:cNvPr id="9" name="Freeform 9"/>
          <p:cNvSpPr/>
          <p:nvPr/>
        </p:nvSpPr>
        <p:spPr>
          <a:xfrm rot="-713748">
            <a:off x="-4308070" y="-2730059"/>
            <a:ext cx="13554378" cy="12758059"/>
          </a:xfrm>
          <a:custGeom>
            <a:avLst/>
            <a:gdLst/>
            <a:ahLst/>
            <a:cxnLst/>
            <a:rect l="l" t="t" r="r" b="b"/>
            <a:pathLst>
              <a:path w="13554378" h="12758059">
                <a:moveTo>
                  <a:pt x="0" y="0"/>
                </a:moveTo>
                <a:lnTo>
                  <a:pt x="13554378" y="0"/>
                </a:lnTo>
                <a:lnTo>
                  <a:pt x="13554378" y="12758059"/>
                </a:lnTo>
                <a:lnTo>
                  <a:pt x="0" y="12758059"/>
                </a:lnTo>
                <a:lnTo>
                  <a:pt x="0" y="0"/>
                </a:lnTo>
                <a:close/>
              </a:path>
            </a:pathLst>
          </a:custGeom>
          <a:blipFill>
            <a:blip r:embed="rId7">
              <a:alphaModFix amt="16000"/>
            </a:blip>
            <a:stretch>
              <a:fillRect/>
            </a:stretch>
          </a:blipFill>
        </p:spPr>
      </p:sp>
      <p:sp>
        <p:nvSpPr>
          <p:cNvPr id="10" name="Freeform 10"/>
          <p:cNvSpPr/>
          <p:nvPr/>
        </p:nvSpPr>
        <p:spPr>
          <a:xfrm>
            <a:off x="1465594" y="7579639"/>
            <a:ext cx="6484642" cy="4114800"/>
          </a:xfrm>
          <a:custGeom>
            <a:avLst/>
            <a:gdLst/>
            <a:ahLst/>
            <a:cxnLst/>
            <a:rect l="l" t="t" r="r" b="b"/>
            <a:pathLst>
              <a:path w="6484642" h="4114800">
                <a:moveTo>
                  <a:pt x="0" y="0"/>
                </a:moveTo>
                <a:lnTo>
                  <a:pt x="6484641" y="0"/>
                </a:lnTo>
                <a:lnTo>
                  <a:pt x="6484641" y="4114800"/>
                </a:lnTo>
                <a:lnTo>
                  <a:pt x="0" y="411480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a:off x="7127899" y="-51387"/>
            <a:ext cx="2876746" cy="2160175"/>
          </a:xfrm>
          <a:custGeom>
            <a:avLst/>
            <a:gdLst/>
            <a:ahLst/>
            <a:cxnLst/>
            <a:rect l="l" t="t" r="r" b="b"/>
            <a:pathLst>
              <a:path w="2876746" h="2160175">
                <a:moveTo>
                  <a:pt x="0" y="0"/>
                </a:moveTo>
                <a:lnTo>
                  <a:pt x="2876746" y="0"/>
                </a:lnTo>
                <a:lnTo>
                  <a:pt x="2876746" y="2160174"/>
                </a:lnTo>
                <a:lnTo>
                  <a:pt x="0" y="21601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3208302" y="458359"/>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3" name="TextBox 13"/>
          <p:cNvSpPr txBox="1"/>
          <p:nvPr/>
        </p:nvSpPr>
        <p:spPr>
          <a:xfrm>
            <a:off x="1465594" y="2296372"/>
            <a:ext cx="3871771" cy="1411973"/>
          </a:xfrm>
          <a:prstGeom prst="rect">
            <a:avLst/>
          </a:prstGeom>
        </p:spPr>
        <p:txBody>
          <a:bodyPr lIns="0" tIns="0" rIns="0" bIns="0" rtlCol="0" anchor="t">
            <a:spAutoFit/>
          </a:bodyPr>
          <a:lstStyle/>
          <a:p>
            <a:pPr>
              <a:lnSpc>
                <a:spcPts val="5468"/>
              </a:lnSpc>
            </a:pPr>
            <a:r>
              <a:rPr lang="en-US" sz="5159">
                <a:solidFill>
                  <a:srgbClr val="43521A"/>
                </a:solidFill>
                <a:latin typeface="Montserrat Bold"/>
              </a:rPr>
              <a:t>SPRING OVERVEIW</a:t>
            </a:r>
          </a:p>
        </p:txBody>
      </p:sp>
      <p:sp>
        <p:nvSpPr>
          <p:cNvPr id="14" name="TextBox 14"/>
          <p:cNvSpPr txBox="1"/>
          <p:nvPr/>
        </p:nvSpPr>
        <p:spPr>
          <a:xfrm>
            <a:off x="1741644" y="3969568"/>
            <a:ext cx="8098002" cy="5876925"/>
          </a:xfrm>
          <a:prstGeom prst="rect">
            <a:avLst/>
          </a:prstGeom>
        </p:spPr>
        <p:txBody>
          <a:bodyPr lIns="0" tIns="0" rIns="0" bIns="0" rtlCol="0" anchor="t">
            <a:spAutoFit/>
          </a:bodyPr>
          <a:lstStyle/>
          <a:p>
            <a:pPr>
              <a:lnSpc>
                <a:spcPts val="4200"/>
              </a:lnSpc>
            </a:pPr>
            <a:r>
              <a:rPr lang="en-US" sz="3000">
                <a:solidFill>
                  <a:srgbClr val="000000"/>
                </a:solidFill>
                <a:latin typeface="Poppins"/>
              </a:rPr>
              <a:t>•Spring makes it easy to create Java enterprise applications. It provides everything you need to embrace the Java language in an enterprise environment, with support for Groovy and Kotlin as alternative languages on the JVM, and with the flexibility to create many kinds of architectures depending on an application’s needs. As of Spring Framework 6.0, Spring requires Java 17+</a:t>
            </a:r>
          </a:p>
          <a:p>
            <a:pPr>
              <a:lnSpc>
                <a:spcPts val="4200"/>
              </a:lnSpc>
            </a:pPr>
            <a:endParaRPr lang="en-US" sz="3000">
              <a:solidFill>
                <a:srgbClr val="000000"/>
              </a:solidFill>
              <a:latin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grpSp>
        <p:nvGrpSpPr>
          <p:cNvPr id="2" name="Group 2"/>
          <p:cNvGrpSpPr/>
          <p:nvPr/>
        </p:nvGrpSpPr>
        <p:grpSpPr>
          <a:xfrm>
            <a:off x="10415687" y="1546414"/>
            <a:ext cx="6507408" cy="1188085"/>
            <a:chOff x="0" y="0"/>
            <a:chExt cx="8676544" cy="1584114"/>
          </a:xfrm>
        </p:grpSpPr>
        <p:pic>
          <p:nvPicPr>
            <p:cNvPr id="3" name="Picture 3"/>
            <p:cNvPicPr>
              <a:picLocks noChangeAspect="1"/>
            </p:cNvPicPr>
            <p:nvPr/>
          </p:nvPicPr>
          <p:blipFill>
            <a:blip r:embed="rId2"/>
            <a:srcRect t="36298" b="36298"/>
            <a:stretch>
              <a:fillRect/>
            </a:stretch>
          </p:blipFill>
          <p:spPr>
            <a:xfrm>
              <a:off x="0" y="0"/>
              <a:ext cx="8676544" cy="1584114"/>
            </a:xfrm>
            <a:prstGeom prst="rect">
              <a:avLst/>
            </a:prstGeom>
          </p:spPr>
        </p:pic>
      </p:grpSp>
      <p:sp>
        <p:nvSpPr>
          <p:cNvPr id="4" name="Freeform 4"/>
          <p:cNvSpPr/>
          <p:nvPr/>
        </p:nvSpPr>
        <p:spPr>
          <a:xfrm rot="-3494918">
            <a:off x="14085872" y="5418174"/>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5" name="Group 5"/>
          <p:cNvGrpSpPr/>
          <p:nvPr/>
        </p:nvGrpSpPr>
        <p:grpSpPr>
          <a:xfrm>
            <a:off x="13286685" y="3071848"/>
            <a:ext cx="3636410" cy="5668738"/>
            <a:chOff x="0" y="0"/>
            <a:chExt cx="4848547" cy="7558317"/>
          </a:xfrm>
        </p:grpSpPr>
        <p:pic>
          <p:nvPicPr>
            <p:cNvPr id="6" name="Picture 6"/>
            <p:cNvPicPr>
              <a:picLocks noChangeAspect="1"/>
            </p:cNvPicPr>
            <p:nvPr/>
          </p:nvPicPr>
          <p:blipFill>
            <a:blip r:embed="rId5"/>
            <a:srcRect l="1858" r="1858"/>
            <a:stretch>
              <a:fillRect/>
            </a:stretch>
          </p:blipFill>
          <p:spPr>
            <a:xfrm>
              <a:off x="0" y="0"/>
              <a:ext cx="4848547" cy="7558317"/>
            </a:xfrm>
            <a:prstGeom prst="rect">
              <a:avLst/>
            </a:prstGeom>
          </p:spPr>
        </p:pic>
      </p:grpSp>
      <p:sp>
        <p:nvSpPr>
          <p:cNvPr id="7" name="Freeform 7"/>
          <p:cNvSpPr/>
          <p:nvPr/>
        </p:nvSpPr>
        <p:spPr>
          <a:xfrm rot="-713748">
            <a:off x="-4308070" y="-2730059"/>
            <a:ext cx="13554378" cy="12758059"/>
          </a:xfrm>
          <a:custGeom>
            <a:avLst/>
            <a:gdLst/>
            <a:ahLst/>
            <a:cxnLst/>
            <a:rect l="l" t="t" r="r" b="b"/>
            <a:pathLst>
              <a:path w="13554378" h="12758059">
                <a:moveTo>
                  <a:pt x="0" y="0"/>
                </a:moveTo>
                <a:lnTo>
                  <a:pt x="13554378" y="0"/>
                </a:lnTo>
                <a:lnTo>
                  <a:pt x="13554378" y="12758059"/>
                </a:lnTo>
                <a:lnTo>
                  <a:pt x="0" y="12758059"/>
                </a:lnTo>
                <a:lnTo>
                  <a:pt x="0" y="0"/>
                </a:lnTo>
                <a:close/>
              </a:path>
            </a:pathLst>
          </a:custGeom>
          <a:blipFill>
            <a:blip r:embed="rId6">
              <a:alphaModFix amt="16000"/>
            </a:blip>
            <a:stretch>
              <a:fillRect/>
            </a:stretch>
          </a:blipFill>
        </p:spPr>
      </p:sp>
      <p:sp>
        <p:nvSpPr>
          <p:cNvPr id="8" name="Freeform 8"/>
          <p:cNvSpPr/>
          <p:nvPr/>
        </p:nvSpPr>
        <p:spPr>
          <a:xfrm>
            <a:off x="1465594" y="7579639"/>
            <a:ext cx="6484642" cy="4114800"/>
          </a:xfrm>
          <a:custGeom>
            <a:avLst/>
            <a:gdLst/>
            <a:ahLst/>
            <a:cxnLst/>
            <a:rect l="l" t="t" r="r" b="b"/>
            <a:pathLst>
              <a:path w="6484642" h="4114800">
                <a:moveTo>
                  <a:pt x="0" y="0"/>
                </a:moveTo>
                <a:lnTo>
                  <a:pt x="6484641" y="0"/>
                </a:lnTo>
                <a:lnTo>
                  <a:pt x="6484641" y="4114800"/>
                </a:lnTo>
                <a:lnTo>
                  <a:pt x="0" y="411480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7127899" y="-51387"/>
            <a:ext cx="2876746" cy="2160175"/>
          </a:xfrm>
          <a:custGeom>
            <a:avLst/>
            <a:gdLst/>
            <a:ahLst/>
            <a:cxnLst/>
            <a:rect l="l" t="t" r="r" b="b"/>
            <a:pathLst>
              <a:path w="2876746" h="2160175">
                <a:moveTo>
                  <a:pt x="0" y="0"/>
                </a:moveTo>
                <a:lnTo>
                  <a:pt x="2876746" y="0"/>
                </a:lnTo>
                <a:lnTo>
                  <a:pt x="2876746" y="2160174"/>
                </a:lnTo>
                <a:lnTo>
                  <a:pt x="0" y="216017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3208302" y="458359"/>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1" name="TextBox 11"/>
          <p:cNvSpPr txBox="1"/>
          <p:nvPr/>
        </p:nvSpPr>
        <p:spPr>
          <a:xfrm>
            <a:off x="1465594" y="3332010"/>
            <a:ext cx="6753962" cy="542925"/>
          </a:xfrm>
          <a:prstGeom prst="rect">
            <a:avLst/>
          </a:prstGeom>
        </p:spPr>
        <p:txBody>
          <a:bodyPr lIns="0" tIns="0" rIns="0" bIns="0" rtlCol="0" anchor="t">
            <a:spAutoFit/>
          </a:bodyPr>
          <a:lstStyle/>
          <a:p>
            <a:pPr>
              <a:lnSpc>
                <a:spcPts val="4200"/>
              </a:lnSpc>
            </a:pPr>
            <a:endParaRPr/>
          </a:p>
        </p:txBody>
      </p:sp>
      <p:sp>
        <p:nvSpPr>
          <p:cNvPr id="12" name="TextBox 12"/>
          <p:cNvSpPr txBox="1"/>
          <p:nvPr/>
        </p:nvSpPr>
        <p:spPr>
          <a:xfrm>
            <a:off x="449298" y="2054731"/>
            <a:ext cx="11233907" cy="8076163"/>
          </a:xfrm>
          <a:prstGeom prst="rect">
            <a:avLst/>
          </a:prstGeom>
        </p:spPr>
        <p:txBody>
          <a:bodyPr lIns="0" tIns="0" rIns="0" bIns="0" rtlCol="0" anchor="t">
            <a:spAutoFit/>
          </a:bodyPr>
          <a:lstStyle/>
          <a:p>
            <a:pPr>
              <a:lnSpc>
                <a:spcPts val="4541"/>
              </a:lnSpc>
              <a:spcBef>
                <a:spcPct val="0"/>
              </a:spcBef>
            </a:pPr>
            <a:r>
              <a:rPr lang="en-US" sz="3243">
                <a:solidFill>
                  <a:srgbClr val="000000"/>
                </a:solidFill>
                <a:latin typeface="Poppins"/>
              </a:rPr>
              <a:t>Spring supports a wide range of application scenarios. In a large enterprise, applications often exist for a long time and have to run on a JDK and application server whose upgrade cycle is beyond developer control. Others may run as a single jar with the server embedded, possibly in a cloud environment. Yet others may be standalone applications (such as batch or integration workloads) that do not need a server.</a:t>
            </a:r>
          </a:p>
          <a:p>
            <a:pPr>
              <a:lnSpc>
                <a:spcPts val="4541"/>
              </a:lnSpc>
              <a:spcBef>
                <a:spcPct val="0"/>
              </a:spcBef>
            </a:pPr>
            <a:r>
              <a:rPr lang="en-US" sz="3243">
                <a:solidFill>
                  <a:srgbClr val="000000"/>
                </a:solidFill>
                <a:latin typeface="Poppins"/>
              </a:rPr>
              <a:t>Spring is open source. It has a large and active community that provides continuous feedback based on a diverse range of real-world use cases. This has helped Spring to successfully evolve over a very long time.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9E2"/>
        </a:solidFill>
        <a:effectLst/>
      </p:bgPr>
    </p:bg>
    <p:spTree>
      <p:nvGrpSpPr>
        <p:cNvPr id="1" name=""/>
        <p:cNvGrpSpPr/>
        <p:nvPr/>
      </p:nvGrpSpPr>
      <p:grpSpPr>
        <a:xfrm>
          <a:off x="0" y="0"/>
          <a:ext cx="0" cy="0"/>
          <a:chOff x="0" y="0"/>
          <a:chExt cx="0" cy="0"/>
        </a:xfrm>
      </p:grpSpPr>
      <p:grpSp>
        <p:nvGrpSpPr>
          <p:cNvPr id="2" name="Group 2"/>
          <p:cNvGrpSpPr/>
          <p:nvPr/>
        </p:nvGrpSpPr>
        <p:grpSpPr>
          <a:xfrm>
            <a:off x="10415687" y="1546414"/>
            <a:ext cx="6507408" cy="1188085"/>
            <a:chOff x="0" y="0"/>
            <a:chExt cx="8676544" cy="1584114"/>
          </a:xfrm>
        </p:grpSpPr>
        <p:pic>
          <p:nvPicPr>
            <p:cNvPr id="3" name="Picture 3"/>
            <p:cNvPicPr>
              <a:picLocks noChangeAspect="1"/>
            </p:cNvPicPr>
            <p:nvPr/>
          </p:nvPicPr>
          <p:blipFill>
            <a:blip r:embed="rId2"/>
            <a:srcRect t="36298" b="36298"/>
            <a:stretch>
              <a:fillRect/>
            </a:stretch>
          </p:blipFill>
          <p:spPr>
            <a:xfrm>
              <a:off x="0" y="0"/>
              <a:ext cx="8676544" cy="1584114"/>
            </a:xfrm>
            <a:prstGeom prst="rect">
              <a:avLst/>
            </a:prstGeom>
          </p:spPr>
        </p:pic>
      </p:grpSp>
      <p:sp>
        <p:nvSpPr>
          <p:cNvPr id="4" name="Freeform 4"/>
          <p:cNvSpPr/>
          <p:nvPr/>
        </p:nvSpPr>
        <p:spPr>
          <a:xfrm rot="-3494918">
            <a:off x="14085872" y="5418174"/>
            <a:ext cx="7156471" cy="7091412"/>
          </a:xfrm>
          <a:custGeom>
            <a:avLst/>
            <a:gdLst/>
            <a:ahLst/>
            <a:cxnLst/>
            <a:rect l="l" t="t" r="r" b="b"/>
            <a:pathLst>
              <a:path w="7156471" h="7091412">
                <a:moveTo>
                  <a:pt x="0" y="0"/>
                </a:moveTo>
                <a:lnTo>
                  <a:pt x="7156471" y="0"/>
                </a:lnTo>
                <a:lnTo>
                  <a:pt x="7156471" y="7091412"/>
                </a:lnTo>
                <a:lnTo>
                  <a:pt x="0" y="709141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rot="-713748">
            <a:off x="-7595858" y="-3126103"/>
            <a:ext cx="13554378" cy="12758059"/>
          </a:xfrm>
          <a:custGeom>
            <a:avLst/>
            <a:gdLst/>
            <a:ahLst/>
            <a:cxnLst/>
            <a:rect l="l" t="t" r="r" b="b"/>
            <a:pathLst>
              <a:path w="13554378" h="12758059">
                <a:moveTo>
                  <a:pt x="0" y="0"/>
                </a:moveTo>
                <a:lnTo>
                  <a:pt x="13554378" y="0"/>
                </a:lnTo>
                <a:lnTo>
                  <a:pt x="13554378" y="12758058"/>
                </a:lnTo>
                <a:lnTo>
                  <a:pt x="0" y="12758058"/>
                </a:lnTo>
                <a:lnTo>
                  <a:pt x="0" y="0"/>
                </a:lnTo>
                <a:close/>
              </a:path>
            </a:pathLst>
          </a:custGeom>
          <a:blipFill>
            <a:blip r:embed="rId5">
              <a:alphaModFix amt="16000"/>
            </a:blip>
            <a:stretch>
              <a:fillRect/>
            </a:stretch>
          </a:blipFill>
        </p:spPr>
      </p:sp>
      <p:sp>
        <p:nvSpPr>
          <p:cNvPr id="6" name="Freeform 6"/>
          <p:cNvSpPr/>
          <p:nvPr/>
        </p:nvSpPr>
        <p:spPr>
          <a:xfrm>
            <a:off x="1465594" y="7579639"/>
            <a:ext cx="6484642" cy="4114800"/>
          </a:xfrm>
          <a:custGeom>
            <a:avLst/>
            <a:gdLst/>
            <a:ahLst/>
            <a:cxnLst/>
            <a:rect l="l" t="t" r="r" b="b"/>
            <a:pathLst>
              <a:path w="6484642" h="4114800">
                <a:moveTo>
                  <a:pt x="0" y="0"/>
                </a:moveTo>
                <a:lnTo>
                  <a:pt x="6484641" y="0"/>
                </a:lnTo>
                <a:lnTo>
                  <a:pt x="6484641"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7127899" y="-51387"/>
            <a:ext cx="2876746" cy="2160175"/>
          </a:xfrm>
          <a:custGeom>
            <a:avLst/>
            <a:gdLst/>
            <a:ahLst/>
            <a:cxnLst/>
            <a:rect l="l" t="t" r="r" b="b"/>
            <a:pathLst>
              <a:path w="2876746" h="2160175">
                <a:moveTo>
                  <a:pt x="0" y="0"/>
                </a:moveTo>
                <a:lnTo>
                  <a:pt x="2876746" y="0"/>
                </a:lnTo>
                <a:lnTo>
                  <a:pt x="2876746" y="2160174"/>
                </a:lnTo>
                <a:lnTo>
                  <a:pt x="0" y="216017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3208302" y="458359"/>
            <a:ext cx="7315200" cy="771489"/>
          </a:xfrm>
          <a:custGeom>
            <a:avLst/>
            <a:gdLst/>
            <a:ahLst/>
            <a:cxnLst/>
            <a:rect l="l" t="t" r="r" b="b"/>
            <a:pathLst>
              <a:path w="7315200" h="771489">
                <a:moveTo>
                  <a:pt x="0" y="0"/>
                </a:moveTo>
                <a:lnTo>
                  <a:pt x="7315200" y="0"/>
                </a:lnTo>
                <a:lnTo>
                  <a:pt x="7315200" y="771489"/>
                </a:lnTo>
                <a:lnTo>
                  <a:pt x="0" y="771489"/>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9" name="TextBox 9"/>
          <p:cNvSpPr txBox="1"/>
          <p:nvPr/>
        </p:nvSpPr>
        <p:spPr>
          <a:xfrm>
            <a:off x="141759" y="1670239"/>
            <a:ext cx="10273928" cy="1245870"/>
          </a:xfrm>
          <a:prstGeom prst="rect">
            <a:avLst/>
          </a:prstGeom>
        </p:spPr>
        <p:txBody>
          <a:bodyPr lIns="0" tIns="0" rIns="0" bIns="0" rtlCol="0" anchor="t">
            <a:spAutoFit/>
          </a:bodyPr>
          <a:lstStyle/>
          <a:p>
            <a:pPr>
              <a:lnSpc>
                <a:spcPts val="9540"/>
              </a:lnSpc>
            </a:pPr>
            <a:r>
              <a:rPr lang="en-US" sz="9000">
                <a:solidFill>
                  <a:srgbClr val="43521A"/>
                </a:solidFill>
                <a:latin typeface="Montserrat Bold"/>
              </a:rPr>
              <a:t>My sql over view</a:t>
            </a:r>
          </a:p>
        </p:txBody>
      </p:sp>
      <p:sp>
        <p:nvSpPr>
          <p:cNvPr id="10" name="TextBox 10"/>
          <p:cNvSpPr txBox="1"/>
          <p:nvPr/>
        </p:nvSpPr>
        <p:spPr>
          <a:xfrm>
            <a:off x="1465594" y="3332010"/>
            <a:ext cx="6753962" cy="542925"/>
          </a:xfrm>
          <a:prstGeom prst="rect">
            <a:avLst/>
          </a:prstGeom>
        </p:spPr>
        <p:txBody>
          <a:bodyPr lIns="0" tIns="0" rIns="0" bIns="0" rtlCol="0" anchor="t">
            <a:spAutoFit/>
          </a:bodyPr>
          <a:lstStyle/>
          <a:p>
            <a:pPr>
              <a:lnSpc>
                <a:spcPts val="4200"/>
              </a:lnSpc>
            </a:pPr>
            <a:endParaRPr/>
          </a:p>
        </p:txBody>
      </p:sp>
      <p:sp>
        <p:nvSpPr>
          <p:cNvPr id="11" name="TextBox 11"/>
          <p:cNvSpPr txBox="1"/>
          <p:nvPr/>
        </p:nvSpPr>
        <p:spPr>
          <a:xfrm>
            <a:off x="1028700" y="3495675"/>
            <a:ext cx="15216903" cy="3209925"/>
          </a:xfrm>
          <a:prstGeom prst="rect">
            <a:avLst/>
          </a:prstGeom>
        </p:spPr>
        <p:txBody>
          <a:bodyPr lIns="0" tIns="0" rIns="0" bIns="0" rtlCol="0" anchor="t">
            <a:spAutoFit/>
          </a:bodyPr>
          <a:lstStyle/>
          <a:p>
            <a:pPr>
              <a:lnSpc>
                <a:spcPts val="4200"/>
              </a:lnSpc>
              <a:spcBef>
                <a:spcPct val="0"/>
              </a:spcBef>
            </a:pPr>
            <a:r>
              <a:rPr lang="en-US" sz="3000">
                <a:solidFill>
                  <a:srgbClr val="000000"/>
                </a:solidFill>
                <a:latin typeface="Poppins"/>
              </a:rPr>
              <a:t>MySQL is a relational database management system (RDBMS) developed by Oracle that is based on structured query language (SQL).</a:t>
            </a:r>
          </a:p>
          <a:p>
            <a:pPr>
              <a:lnSpc>
                <a:spcPts val="4200"/>
              </a:lnSpc>
              <a:spcBef>
                <a:spcPct val="0"/>
              </a:spcBef>
            </a:pPr>
            <a:endParaRPr lang="en-US" sz="3000">
              <a:solidFill>
                <a:srgbClr val="000000"/>
              </a:solidFill>
              <a:latin typeface="Poppins"/>
            </a:endParaRPr>
          </a:p>
          <a:p>
            <a:pPr>
              <a:lnSpc>
                <a:spcPts val="4200"/>
              </a:lnSpc>
              <a:spcBef>
                <a:spcPct val="0"/>
              </a:spcBef>
            </a:pPr>
            <a:r>
              <a:rPr lang="en-US" sz="3000">
                <a:solidFill>
                  <a:srgbClr val="000000"/>
                </a:solidFill>
                <a:latin typeface="Poppins"/>
              </a:rPr>
              <a:t>A database is a structured collection of data. It may be anything from a simple shopping list to a picture gallery or a place to hold the vast amounts of information in a corporate network.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886</Words>
  <Application>Microsoft Office PowerPoint</Application>
  <PresentationFormat>Custom</PresentationFormat>
  <Paragraphs>116</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Calibri</vt:lpstr>
      <vt:lpstr>Times New Roman</vt:lpstr>
      <vt:lpstr>Poppins Bold</vt:lpstr>
      <vt:lpstr>Montserrat</vt:lpstr>
      <vt:lpstr>Montserrat Bold</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Green Modern Illustrative Food Presentation</dc:title>
  <cp:lastModifiedBy>SRAVANI</cp:lastModifiedBy>
  <cp:revision>7</cp:revision>
  <dcterms:created xsi:type="dcterms:W3CDTF">2006-08-16T00:00:00Z</dcterms:created>
  <dcterms:modified xsi:type="dcterms:W3CDTF">2023-12-18T02:20:39Z</dcterms:modified>
  <dc:identifier>DAF3M0ZMz08</dc:identifier>
</cp:coreProperties>
</file>